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5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54BBA94-D786-4EF1-9EDA-1578E9F88CA2}" type="datetimeFigureOut">
              <a:rPr lang="ru-RU" smtClean="0"/>
              <a:t>22.04.2018</a:t>
            </a:fld>
            <a:endParaRPr lang="ru-RU"/>
          </a:p>
        </p:txBody>
      </p:sp>
      <p:sp>
        <p:nvSpPr>
          <p:cNvPr id="5" name="Footer Placeholder 4"/>
          <p:cNvSpPr>
            <a:spLocks noGrp="1"/>
          </p:cNvSpPr>
          <p:nvPr>
            <p:ph type="ftr" sz="quarter" idx="11"/>
          </p:nvPr>
        </p:nvSpPr>
        <p:spPr>
          <a:xfrm>
            <a:off x="1371600" y="4323845"/>
            <a:ext cx="6400800" cy="365125"/>
          </a:xfrm>
        </p:spPr>
        <p:txBody>
          <a:bodyPr/>
          <a:lstStyle/>
          <a:p>
            <a:endParaRPr lang="ru-RU"/>
          </a:p>
        </p:txBody>
      </p:sp>
      <p:sp>
        <p:nvSpPr>
          <p:cNvPr id="6" name="Slide Number Placeholder 5"/>
          <p:cNvSpPr>
            <a:spLocks noGrp="1"/>
          </p:cNvSpPr>
          <p:nvPr>
            <p:ph type="sldNum" sz="quarter" idx="12"/>
          </p:nvPr>
        </p:nvSpPr>
        <p:spPr>
          <a:xfrm>
            <a:off x="8077200" y="1430866"/>
            <a:ext cx="2743200" cy="365125"/>
          </a:xfrm>
        </p:spPr>
        <p:txBody>
          <a:bodyPr/>
          <a:lstStyle/>
          <a:p>
            <a:fld id="{0BA9DA32-94A8-45F9-93D0-79FE0790EDBB}" type="slidenum">
              <a:rPr lang="ru-RU" smtClean="0"/>
              <a:t>‹#›</a:t>
            </a:fld>
            <a:endParaRPr lang="ru-RU"/>
          </a:p>
        </p:txBody>
      </p:sp>
    </p:spTree>
    <p:extLst>
      <p:ext uri="{BB962C8B-B14F-4D97-AF65-F5344CB8AC3E}">
        <p14:creationId xmlns:p14="http://schemas.microsoft.com/office/powerpoint/2010/main" val="242002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54BBA94-D786-4EF1-9EDA-1578E9F88CA2}" type="datetimeFigureOut">
              <a:rPr lang="ru-RU" smtClean="0"/>
              <a:t>22.04.2018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BA9DA32-94A8-45F9-93D0-79FE0790EDBB}" type="slidenum">
              <a:rPr lang="ru-RU" smtClean="0"/>
              <a:t>‹#›</a:t>
            </a:fld>
            <a:endParaRPr lang="ru-RU"/>
          </a:p>
        </p:txBody>
      </p:sp>
    </p:spTree>
    <p:extLst>
      <p:ext uri="{BB962C8B-B14F-4D97-AF65-F5344CB8AC3E}">
        <p14:creationId xmlns:p14="http://schemas.microsoft.com/office/powerpoint/2010/main" val="3360031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54BBA94-D786-4EF1-9EDA-1578E9F88CA2}" type="datetimeFigureOut">
              <a:rPr lang="ru-RU" smtClean="0"/>
              <a:t>22.04.2018</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0BA9DA32-94A8-45F9-93D0-79FE0790EDBB}" type="slidenum">
              <a:rPr lang="ru-RU" smtClean="0"/>
              <a:t>‹#›</a:t>
            </a:fld>
            <a:endParaRPr lang="ru-RU"/>
          </a:p>
        </p:txBody>
      </p:sp>
    </p:spTree>
    <p:extLst>
      <p:ext uri="{BB962C8B-B14F-4D97-AF65-F5344CB8AC3E}">
        <p14:creationId xmlns:p14="http://schemas.microsoft.com/office/powerpoint/2010/main" val="523922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54BBA94-D786-4EF1-9EDA-1578E9F88CA2}" type="datetimeFigureOut">
              <a:rPr lang="ru-RU" smtClean="0"/>
              <a:t>22.04.2018</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0BA9DA32-94A8-45F9-93D0-79FE0790EDBB}" type="slidenum">
              <a:rPr lang="ru-RU" smtClean="0"/>
              <a:t>‹#›</a:t>
            </a:fld>
            <a:endParaRPr lang="ru-R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5995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54BBA94-D786-4EF1-9EDA-1578E9F88CA2}" type="datetimeFigureOut">
              <a:rPr lang="ru-RU" smtClean="0"/>
              <a:t>22.04.2018</a:t>
            </a:fld>
            <a:endParaRPr lang="ru-RU"/>
          </a:p>
        </p:txBody>
      </p:sp>
      <p:sp>
        <p:nvSpPr>
          <p:cNvPr id="6" name="Footer Placeholder 5"/>
          <p:cNvSpPr>
            <a:spLocks noGrp="1"/>
          </p:cNvSpPr>
          <p:nvPr>
            <p:ph type="ftr" sz="quarter" idx="11"/>
          </p:nvPr>
        </p:nvSpPr>
        <p:spPr>
          <a:xfrm>
            <a:off x="685800" y="378883"/>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0BA9DA32-94A8-45F9-93D0-79FE0790EDBB}" type="slidenum">
              <a:rPr lang="ru-RU" smtClean="0"/>
              <a:t>‹#›</a:t>
            </a:fld>
            <a:endParaRPr lang="ru-RU"/>
          </a:p>
        </p:txBody>
      </p:sp>
    </p:spTree>
    <p:extLst>
      <p:ext uri="{BB962C8B-B14F-4D97-AF65-F5344CB8AC3E}">
        <p14:creationId xmlns:p14="http://schemas.microsoft.com/office/powerpoint/2010/main" val="3316474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154BBA94-D786-4EF1-9EDA-1578E9F88CA2}" type="datetimeFigureOut">
              <a:rPr lang="ru-RU" smtClean="0"/>
              <a:t>22.04.2018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BA9DA32-94A8-45F9-93D0-79FE0790EDBB}" type="slidenum">
              <a:rPr lang="ru-RU" smtClean="0"/>
              <a:t>‹#›</a:t>
            </a:fld>
            <a:endParaRPr lang="ru-RU"/>
          </a:p>
        </p:txBody>
      </p:sp>
    </p:spTree>
    <p:extLst>
      <p:ext uri="{BB962C8B-B14F-4D97-AF65-F5344CB8AC3E}">
        <p14:creationId xmlns:p14="http://schemas.microsoft.com/office/powerpoint/2010/main" val="2338491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154BBA94-D786-4EF1-9EDA-1578E9F88CA2}" type="datetimeFigureOut">
              <a:rPr lang="ru-RU" smtClean="0"/>
              <a:t>22.04.2018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BA9DA32-94A8-45F9-93D0-79FE0790EDBB}" type="slidenum">
              <a:rPr lang="ru-RU" smtClean="0"/>
              <a:t>‹#›</a:t>
            </a:fld>
            <a:endParaRPr lang="ru-RU"/>
          </a:p>
        </p:txBody>
      </p:sp>
    </p:spTree>
    <p:extLst>
      <p:ext uri="{BB962C8B-B14F-4D97-AF65-F5344CB8AC3E}">
        <p14:creationId xmlns:p14="http://schemas.microsoft.com/office/powerpoint/2010/main" val="1967850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54BBA94-D786-4EF1-9EDA-1578E9F88CA2}" type="datetimeFigureOut">
              <a:rPr lang="ru-RU" smtClean="0"/>
              <a:t>22.04.2018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A9DA32-94A8-45F9-93D0-79FE0790EDBB}" type="slidenum">
              <a:rPr lang="ru-RU" smtClean="0"/>
              <a:t>‹#›</a:t>
            </a:fld>
            <a:endParaRPr lang="ru-RU"/>
          </a:p>
        </p:txBody>
      </p:sp>
    </p:spTree>
    <p:extLst>
      <p:ext uri="{BB962C8B-B14F-4D97-AF65-F5344CB8AC3E}">
        <p14:creationId xmlns:p14="http://schemas.microsoft.com/office/powerpoint/2010/main" val="4115165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54BBA94-D786-4EF1-9EDA-1578E9F88CA2}" type="datetimeFigureOut">
              <a:rPr lang="ru-RU" smtClean="0"/>
              <a:t>22.04.2018</a:t>
            </a:fld>
            <a:endParaRPr lang="ru-RU"/>
          </a:p>
        </p:txBody>
      </p:sp>
      <p:sp>
        <p:nvSpPr>
          <p:cNvPr id="5" name="Footer Placeholder 4"/>
          <p:cNvSpPr>
            <a:spLocks noGrp="1"/>
          </p:cNvSpPr>
          <p:nvPr>
            <p:ph type="ftr" sz="quarter" idx="11"/>
          </p:nvPr>
        </p:nvSpPr>
        <p:spPr>
          <a:xfrm>
            <a:off x="685800" y="381000"/>
            <a:ext cx="6991492" cy="36512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0BA9DA32-94A8-45F9-93D0-79FE0790EDBB}" type="slidenum">
              <a:rPr lang="ru-RU" smtClean="0"/>
              <a:t>‹#›</a:t>
            </a:fld>
            <a:endParaRPr lang="ru-RU"/>
          </a:p>
        </p:txBody>
      </p:sp>
    </p:spTree>
    <p:extLst>
      <p:ext uri="{BB962C8B-B14F-4D97-AF65-F5344CB8AC3E}">
        <p14:creationId xmlns:p14="http://schemas.microsoft.com/office/powerpoint/2010/main" val="2145577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54BBA94-D786-4EF1-9EDA-1578E9F88CA2}" type="datetimeFigureOut">
              <a:rPr lang="ru-RU" smtClean="0"/>
              <a:t>22.04.2018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A9DA32-94A8-45F9-93D0-79FE0790EDBB}" type="slidenum">
              <a:rPr lang="ru-RU" smtClean="0"/>
              <a:t>‹#›</a:t>
            </a:fld>
            <a:endParaRPr lang="ru-RU"/>
          </a:p>
        </p:txBody>
      </p:sp>
    </p:spTree>
    <p:extLst>
      <p:ext uri="{BB962C8B-B14F-4D97-AF65-F5344CB8AC3E}">
        <p14:creationId xmlns:p14="http://schemas.microsoft.com/office/powerpoint/2010/main" val="376866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54BBA94-D786-4EF1-9EDA-1578E9F88CA2}" type="datetimeFigureOut">
              <a:rPr lang="ru-RU" smtClean="0"/>
              <a:t>22.04.2018</a:t>
            </a:fld>
            <a:endParaRPr lang="ru-RU"/>
          </a:p>
        </p:txBody>
      </p:sp>
      <p:sp>
        <p:nvSpPr>
          <p:cNvPr id="5" name="Footer Placeholder 4"/>
          <p:cNvSpPr>
            <a:spLocks noGrp="1"/>
          </p:cNvSpPr>
          <p:nvPr>
            <p:ph type="ftr" sz="quarter" idx="11"/>
          </p:nvPr>
        </p:nvSpPr>
        <p:spPr>
          <a:xfrm>
            <a:off x="685800" y="381001"/>
            <a:ext cx="6991492" cy="36406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0BA9DA32-94A8-45F9-93D0-79FE0790EDBB}" type="slidenum">
              <a:rPr lang="ru-RU" smtClean="0"/>
              <a:t>‹#›</a:t>
            </a:fld>
            <a:endParaRPr lang="ru-RU"/>
          </a:p>
        </p:txBody>
      </p:sp>
    </p:spTree>
    <p:extLst>
      <p:ext uri="{BB962C8B-B14F-4D97-AF65-F5344CB8AC3E}">
        <p14:creationId xmlns:p14="http://schemas.microsoft.com/office/powerpoint/2010/main" val="309462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54BBA94-D786-4EF1-9EDA-1578E9F88CA2}" type="datetimeFigureOut">
              <a:rPr lang="ru-RU" smtClean="0"/>
              <a:t>22.04.2018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BA9DA32-94A8-45F9-93D0-79FE0790EDBB}" type="slidenum">
              <a:rPr lang="ru-RU" smtClean="0"/>
              <a:t>‹#›</a:t>
            </a:fld>
            <a:endParaRPr lang="ru-RU"/>
          </a:p>
        </p:txBody>
      </p:sp>
    </p:spTree>
    <p:extLst>
      <p:ext uri="{BB962C8B-B14F-4D97-AF65-F5344CB8AC3E}">
        <p14:creationId xmlns:p14="http://schemas.microsoft.com/office/powerpoint/2010/main" val="155721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54BBA94-D786-4EF1-9EDA-1578E9F88CA2}" type="datetimeFigureOut">
              <a:rPr lang="ru-RU" smtClean="0"/>
              <a:t>22.04.2018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BA9DA32-94A8-45F9-93D0-79FE0790EDBB}" type="slidenum">
              <a:rPr lang="ru-RU" smtClean="0"/>
              <a:t>‹#›</a:t>
            </a:fld>
            <a:endParaRPr lang="ru-RU"/>
          </a:p>
        </p:txBody>
      </p:sp>
    </p:spTree>
    <p:extLst>
      <p:ext uri="{BB962C8B-B14F-4D97-AF65-F5344CB8AC3E}">
        <p14:creationId xmlns:p14="http://schemas.microsoft.com/office/powerpoint/2010/main" val="38543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54BBA94-D786-4EF1-9EDA-1578E9F88CA2}" type="datetimeFigureOut">
              <a:rPr lang="ru-RU" smtClean="0"/>
              <a:t>22.04.2018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BA9DA32-94A8-45F9-93D0-79FE0790EDBB}" type="slidenum">
              <a:rPr lang="ru-RU" smtClean="0"/>
              <a:t>‹#›</a:t>
            </a:fld>
            <a:endParaRPr lang="ru-RU"/>
          </a:p>
        </p:txBody>
      </p:sp>
    </p:spTree>
    <p:extLst>
      <p:ext uri="{BB962C8B-B14F-4D97-AF65-F5344CB8AC3E}">
        <p14:creationId xmlns:p14="http://schemas.microsoft.com/office/powerpoint/2010/main" val="61879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BBA94-D786-4EF1-9EDA-1578E9F88CA2}" type="datetimeFigureOut">
              <a:rPr lang="ru-RU" smtClean="0"/>
              <a:t>22.04.2018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BA9DA32-94A8-45F9-93D0-79FE0790EDBB}" type="slidenum">
              <a:rPr lang="ru-RU" smtClean="0"/>
              <a:t>‹#›</a:t>
            </a:fld>
            <a:endParaRPr lang="ru-RU"/>
          </a:p>
        </p:txBody>
      </p:sp>
    </p:spTree>
    <p:extLst>
      <p:ext uri="{BB962C8B-B14F-4D97-AF65-F5344CB8AC3E}">
        <p14:creationId xmlns:p14="http://schemas.microsoft.com/office/powerpoint/2010/main" val="932607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54BBA94-D786-4EF1-9EDA-1578E9F88CA2}" type="datetimeFigureOut">
              <a:rPr lang="ru-RU" smtClean="0"/>
              <a:t>22.04.2018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BA9DA32-94A8-45F9-93D0-79FE0790EDBB}" type="slidenum">
              <a:rPr lang="ru-RU" smtClean="0"/>
              <a:t>‹#›</a:t>
            </a:fld>
            <a:endParaRPr lang="ru-RU"/>
          </a:p>
        </p:txBody>
      </p:sp>
    </p:spTree>
    <p:extLst>
      <p:ext uri="{BB962C8B-B14F-4D97-AF65-F5344CB8AC3E}">
        <p14:creationId xmlns:p14="http://schemas.microsoft.com/office/powerpoint/2010/main" val="829756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54BBA94-D786-4EF1-9EDA-1578E9F88CA2}" type="datetimeFigureOut">
              <a:rPr lang="ru-RU" smtClean="0"/>
              <a:t>22.04.2018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BA9DA32-94A8-45F9-93D0-79FE0790EDBB}" type="slidenum">
              <a:rPr lang="ru-RU" smtClean="0"/>
              <a:t>‹#›</a:t>
            </a:fld>
            <a:endParaRPr lang="ru-RU"/>
          </a:p>
        </p:txBody>
      </p:sp>
    </p:spTree>
    <p:extLst>
      <p:ext uri="{BB962C8B-B14F-4D97-AF65-F5344CB8AC3E}">
        <p14:creationId xmlns:p14="http://schemas.microsoft.com/office/powerpoint/2010/main" val="1767878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54BBA94-D786-4EF1-9EDA-1578E9F88CA2}" type="datetimeFigureOut">
              <a:rPr lang="ru-RU" smtClean="0"/>
              <a:t>22.04.2018</a:t>
            </a:fld>
            <a:endParaRPr lang="ru-R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BA9DA32-94A8-45F9-93D0-79FE0790EDBB}" type="slidenum">
              <a:rPr lang="ru-RU" smtClean="0"/>
              <a:t>‹#›</a:t>
            </a:fld>
            <a:endParaRPr lang="ru-RU"/>
          </a:p>
        </p:txBody>
      </p:sp>
    </p:spTree>
    <p:extLst>
      <p:ext uri="{BB962C8B-B14F-4D97-AF65-F5344CB8AC3E}">
        <p14:creationId xmlns:p14="http://schemas.microsoft.com/office/powerpoint/2010/main" val="15707303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tatic1.repo.aif.ru/1/d8/989551/e442f36e0b9795bedf49d9853243d78e.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tatic1.repo.aif.ru/1/02/320809/21102b76224223af73a423eadd1ad7a0.jpg"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tatic1.repo.aif.ru/1/4c/382859/8058988540601d23971e3c520fdc5030.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utro.ru/cgi-bin/go?http://en.wikipedia.org/wiki/Solar_storm_of_185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2F1FEDD-19C1-4686-B8E7-6E524B5C696E}"/>
              </a:ext>
            </a:extLst>
          </p:cNvPr>
          <p:cNvSpPr>
            <a:spLocks noGrp="1" noChangeArrowheads="1"/>
          </p:cNvSpPr>
          <p:nvPr>
            <p:ph type="ctrTitle"/>
          </p:nvPr>
        </p:nvSpPr>
        <p:spPr bwMode="auto">
          <a:xfrm>
            <a:off x="1371600" y="-153507"/>
            <a:ext cx="9578898"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br>
              <a:rPr kumimoji="0" lang="ru-RU" altLang="ru-RU" sz="2000" b="0" i="0" u="none" strike="noStrike" cap="none" normalizeH="0" baseline="0" dirty="0">
                <a:ln>
                  <a:noFill/>
                </a:ln>
                <a:solidFill>
                  <a:schemeClr val="tx1"/>
                </a:solidFill>
                <a:effectLst/>
                <a:latin typeface="Calibri" panose="020F0502020204030204" pitchFamily="34" charset="0"/>
              </a:rPr>
            </a:br>
            <a:r>
              <a:rPr kumimoji="0" lang="ru-RU" altLang="ru-RU" sz="2000" b="0" i="0" u="none" strike="noStrike" cap="none" normalizeH="0" baseline="0" dirty="0">
                <a:ln>
                  <a:noFill/>
                </a:ln>
                <a:solidFill>
                  <a:schemeClr val="tx1"/>
                </a:solidFill>
                <a:effectLst/>
                <a:latin typeface="Calibri" panose="020F0502020204030204" pitchFamily="34" charset="0"/>
              </a:rPr>
              <a:t>Министерство здравоохранения тульской области</a:t>
            </a:r>
            <a:br>
              <a:rPr kumimoji="0" lang="ru-RU" altLang="ru-RU" sz="2000" b="0" i="0" u="none" strike="noStrike" cap="none" normalizeH="0" baseline="0" dirty="0">
                <a:ln>
                  <a:noFill/>
                </a:ln>
                <a:solidFill>
                  <a:schemeClr val="tx1"/>
                </a:solidFill>
                <a:effectLst/>
                <a:latin typeface="Calibri" panose="020F0502020204030204" pitchFamily="34" charset="0"/>
              </a:rPr>
            </a:br>
            <a:r>
              <a:rPr kumimoji="0" lang="ru-RU" altLang="ru-RU" sz="2000" b="0" i="0" u="none" strike="noStrike" cap="none" normalizeH="0" baseline="0" dirty="0">
                <a:ln>
                  <a:noFill/>
                </a:ln>
                <a:solidFill>
                  <a:schemeClr val="tx1"/>
                </a:solidFill>
                <a:effectLst/>
                <a:latin typeface="Calibri" panose="020F0502020204030204" pitchFamily="34" charset="0"/>
              </a:rPr>
              <a:t>государственное профессиональное образовательное учреждение</a:t>
            </a:r>
            <a:br>
              <a:rPr kumimoji="0" lang="ru-RU" altLang="ru-RU" sz="2000" b="0" i="0" u="none" strike="noStrike" cap="none" normalizeH="0" baseline="0" dirty="0">
                <a:ln>
                  <a:noFill/>
                </a:ln>
                <a:solidFill>
                  <a:schemeClr val="tx1"/>
                </a:solidFill>
                <a:effectLst/>
                <a:latin typeface="Calibri" panose="020F0502020204030204" pitchFamily="34" charset="0"/>
              </a:rPr>
            </a:br>
            <a:r>
              <a:rPr kumimoji="0" lang="ru-RU" altLang="ru-RU" sz="2000" b="0" i="0" u="none" strike="noStrike" cap="none" normalizeH="0" baseline="0" dirty="0">
                <a:ln>
                  <a:noFill/>
                </a:ln>
                <a:solidFill>
                  <a:schemeClr val="tx1"/>
                </a:solidFill>
                <a:effectLst/>
                <a:latin typeface="Calibri" panose="020F0502020204030204" pitchFamily="34" charset="0"/>
              </a:rPr>
              <a:t>«Тульский областной медицинский колледж»</a:t>
            </a:r>
            <a:br>
              <a:rPr kumimoji="0" lang="ru-RU" altLang="ru-RU" sz="2000" b="0" i="0" u="none" strike="noStrike" cap="none" normalizeH="0" baseline="0" dirty="0">
                <a:ln>
                  <a:noFill/>
                </a:ln>
                <a:solidFill>
                  <a:schemeClr val="tx1"/>
                </a:solidFill>
                <a:effectLst/>
                <a:latin typeface="Calibri" panose="020F0502020204030204" pitchFamily="34" charset="0"/>
              </a:rPr>
            </a:br>
            <a:br>
              <a:rPr kumimoji="0" lang="ru-RU" altLang="ru-RU" sz="2000" b="0" i="0" u="none" strike="noStrike" cap="none" normalizeH="0" baseline="0" dirty="0">
                <a:ln>
                  <a:noFill/>
                </a:ln>
                <a:solidFill>
                  <a:schemeClr val="tx1"/>
                </a:solidFill>
                <a:effectLst/>
                <a:latin typeface="Calibri" panose="020F0502020204030204" pitchFamily="34" charset="0"/>
              </a:rPr>
            </a:br>
            <a:br>
              <a:rPr kumimoji="0" lang="ru-RU" altLang="ru-RU" sz="2000" b="0" i="0" u="none" strike="noStrike" cap="none" normalizeH="0" baseline="0" dirty="0">
                <a:ln>
                  <a:noFill/>
                </a:ln>
                <a:solidFill>
                  <a:schemeClr val="tx1"/>
                </a:solidFill>
                <a:effectLst/>
                <a:latin typeface="Calibri" panose="020F0502020204030204" pitchFamily="34" charset="0"/>
              </a:rPr>
            </a:br>
            <a:r>
              <a:rPr kumimoji="0" lang="ru-RU" altLang="ru-RU" sz="8000" b="0" i="0" u="none" strike="noStrike" cap="none" normalizeH="0" baseline="0" dirty="0">
                <a:ln>
                  <a:noFill/>
                </a:ln>
                <a:solidFill>
                  <a:schemeClr val="tx1"/>
                </a:solidFill>
                <a:effectLst/>
                <a:latin typeface="Calibri" panose="020F0502020204030204" pitchFamily="34" charset="0"/>
              </a:rPr>
              <a:t>Хронобиология</a:t>
            </a:r>
            <a:br>
              <a:rPr kumimoji="0" lang="ru-RU" altLang="ru-RU" sz="2000" b="0" i="0" u="none" strike="noStrike" cap="none" normalizeH="0" baseline="0" dirty="0">
                <a:ln>
                  <a:noFill/>
                </a:ln>
                <a:solidFill>
                  <a:schemeClr val="tx1"/>
                </a:solidFill>
                <a:effectLst/>
                <a:latin typeface="Calibri" panose="020F0502020204030204" pitchFamily="34" charset="0"/>
              </a:rPr>
            </a:br>
            <a:br>
              <a:rPr kumimoji="0" lang="ru-RU" altLang="ru-RU" sz="2000" b="0" i="0" u="none" strike="noStrike" cap="none" normalizeH="0" baseline="0" dirty="0">
                <a:ln>
                  <a:noFill/>
                </a:ln>
                <a:solidFill>
                  <a:schemeClr val="tx1"/>
                </a:solidFill>
                <a:effectLst/>
                <a:latin typeface="Calibri" panose="020F0502020204030204" pitchFamily="34" charset="0"/>
              </a:rPr>
            </a:br>
            <a:br>
              <a:rPr kumimoji="0" lang="ru-RU" altLang="ru-RU" sz="2000" b="0" i="0" u="none" strike="noStrike" cap="none" normalizeH="0" baseline="0" dirty="0">
                <a:ln>
                  <a:noFill/>
                </a:ln>
                <a:solidFill>
                  <a:schemeClr val="tx1"/>
                </a:solidFill>
                <a:effectLst/>
                <a:latin typeface="Calibri" panose="020F0502020204030204" pitchFamily="34" charset="0"/>
              </a:rPr>
            </a:br>
            <a:br>
              <a:rPr kumimoji="0" lang="ru-RU" altLang="ru-RU" sz="2000" b="0" i="0" u="none" strike="noStrike" cap="none" normalizeH="0" baseline="0" dirty="0">
                <a:ln>
                  <a:noFill/>
                </a:ln>
                <a:solidFill>
                  <a:schemeClr val="tx1"/>
                </a:solidFill>
                <a:effectLst/>
                <a:latin typeface="Calibri" panose="020F0502020204030204" pitchFamily="34" charset="0"/>
              </a:rPr>
            </a:b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BCC7F1AA-6F14-4714-A806-CDDC5EFA3E8B}"/>
              </a:ext>
            </a:extLst>
          </p:cNvPr>
          <p:cNvSpPr>
            <a:spLocks noGrp="1" noChangeArrowheads="1"/>
          </p:cNvSpPr>
          <p:nvPr>
            <p:ph type="subTitle" idx="1"/>
          </p:nvPr>
        </p:nvSpPr>
        <p:spPr bwMode="auto">
          <a:xfrm>
            <a:off x="1583473" y="3429000"/>
            <a:ext cx="9155151" cy="280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80000"/>
              </a:lnSpc>
              <a:spcBef>
                <a:spcPct val="20000"/>
              </a:spcBef>
              <a:spcAft>
                <a:spcPct val="0"/>
              </a:spcAft>
              <a:buClrTx/>
              <a:buSzTx/>
              <a:buFontTx/>
              <a:buNone/>
              <a:tabLst/>
            </a:pPr>
            <a:r>
              <a:rPr kumimoji="0" lang="ru-RU" altLang="ru-RU" sz="1800" b="0" i="0" u="none" strike="noStrike" cap="none" normalizeH="0" baseline="0" dirty="0">
                <a:ln>
                  <a:noFill/>
                </a:ln>
                <a:solidFill>
                  <a:srgbClr val="898989"/>
                </a:solidFill>
                <a:effectLst/>
                <a:latin typeface="Calibri" panose="020F0502020204030204" pitchFamily="34" charset="0"/>
              </a:rPr>
              <a:t>Выполнила</a:t>
            </a:r>
          </a:p>
          <a:p>
            <a:pPr marL="0" marR="0" lvl="0" indent="0" algn="r" defTabSz="914400" rtl="0" eaLnBrk="1" fontAlgn="base" latinLnBrk="0" hangingPunct="1">
              <a:lnSpc>
                <a:spcPct val="80000"/>
              </a:lnSpc>
              <a:spcBef>
                <a:spcPct val="20000"/>
              </a:spcBef>
              <a:spcAft>
                <a:spcPct val="0"/>
              </a:spcAft>
              <a:buClrTx/>
              <a:buSzTx/>
              <a:buFontTx/>
              <a:buNone/>
              <a:tabLst/>
            </a:pPr>
            <a:r>
              <a:rPr kumimoji="0" lang="ru-RU" altLang="ru-RU" sz="1800" b="0" i="0" u="none" strike="noStrike" cap="none" normalizeH="0" baseline="0" dirty="0">
                <a:ln>
                  <a:noFill/>
                </a:ln>
                <a:solidFill>
                  <a:srgbClr val="898989"/>
                </a:solidFill>
                <a:effectLst/>
                <a:latin typeface="Calibri" panose="020F0502020204030204" pitchFamily="34" charset="0"/>
              </a:rPr>
              <a:t>Студентка группы МСА9-4</a:t>
            </a:r>
          </a:p>
          <a:p>
            <a:pPr marL="0" marR="0" lvl="0" indent="0" algn="r" defTabSz="914400" rtl="0" eaLnBrk="1" fontAlgn="base" latinLnBrk="0" hangingPunct="1">
              <a:lnSpc>
                <a:spcPct val="80000"/>
              </a:lnSpc>
              <a:spcBef>
                <a:spcPct val="20000"/>
              </a:spcBef>
              <a:spcAft>
                <a:spcPct val="0"/>
              </a:spcAft>
              <a:buClrTx/>
              <a:buSzTx/>
              <a:buFontTx/>
              <a:buNone/>
              <a:tabLst/>
            </a:pPr>
            <a:r>
              <a:rPr lang="ru-RU" altLang="ru-RU" sz="1800" dirty="0" err="1">
                <a:solidFill>
                  <a:srgbClr val="898989"/>
                </a:solidFill>
                <a:latin typeface="Calibri" panose="020F0502020204030204" pitchFamily="34" charset="0"/>
              </a:rPr>
              <a:t>Суздалева</a:t>
            </a:r>
            <a:r>
              <a:rPr lang="ru-RU" altLang="ru-RU" sz="1800" dirty="0">
                <a:solidFill>
                  <a:srgbClr val="898989"/>
                </a:solidFill>
                <a:latin typeface="Calibri" panose="020F0502020204030204" pitchFamily="34" charset="0"/>
              </a:rPr>
              <a:t> Екатерина</a:t>
            </a:r>
            <a:endParaRPr kumimoji="0" lang="ru-RU" altLang="ru-RU" sz="1800" b="0" i="0" u="none" strike="noStrike" cap="none" normalizeH="0" baseline="0" dirty="0">
              <a:ln>
                <a:noFill/>
              </a:ln>
              <a:solidFill>
                <a:srgbClr val="898989"/>
              </a:solidFill>
              <a:effectLst/>
              <a:latin typeface="Calibri" panose="020F0502020204030204" pitchFamily="34" charset="0"/>
            </a:endParaRPr>
          </a:p>
          <a:p>
            <a:pPr marL="0" marR="0" lvl="0" indent="0" algn="r" defTabSz="914400" rtl="0" eaLnBrk="1" fontAlgn="base" latinLnBrk="0" hangingPunct="1">
              <a:lnSpc>
                <a:spcPct val="80000"/>
              </a:lnSpc>
              <a:spcBef>
                <a:spcPct val="20000"/>
              </a:spcBef>
              <a:spcAft>
                <a:spcPct val="0"/>
              </a:spcAft>
              <a:buClrTx/>
              <a:buSzTx/>
              <a:buFontTx/>
              <a:buNone/>
              <a:tabLst/>
            </a:pPr>
            <a:r>
              <a:rPr kumimoji="0" lang="ru-RU" altLang="ru-RU" sz="1800" b="0" i="0" u="none" strike="noStrike" cap="none" normalizeH="0" baseline="0" dirty="0">
                <a:ln>
                  <a:noFill/>
                </a:ln>
                <a:solidFill>
                  <a:srgbClr val="898989"/>
                </a:solidFill>
                <a:effectLst/>
                <a:latin typeface="Calibri" panose="020F0502020204030204" pitchFamily="34" charset="0"/>
              </a:rPr>
              <a:t>Преподаватель:</a:t>
            </a:r>
          </a:p>
          <a:p>
            <a:pPr marL="0" marR="0" lvl="0" indent="0" algn="r" defTabSz="914400" rtl="0" eaLnBrk="1" fontAlgn="base" latinLnBrk="0" hangingPunct="1">
              <a:lnSpc>
                <a:spcPct val="80000"/>
              </a:lnSpc>
              <a:spcBef>
                <a:spcPct val="20000"/>
              </a:spcBef>
              <a:spcAft>
                <a:spcPct val="0"/>
              </a:spcAft>
              <a:buClrTx/>
              <a:buSzTx/>
              <a:buFontTx/>
              <a:buNone/>
              <a:tabLst/>
            </a:pPr>
            <a:r>
              <a:rPr kumimoji="0" lang="ru-RU" altLang="ru-RU" sz="1800" b="0" i="0" u="none" strike="noStrike" cap="none" normalizeH="0" baseline="0" dirty="0">
                <a:ln>
                  <a:noFill/>
                </a:ln>
                <a:solidFill>
                  <a:srgbClr val="898989"/>
                </a:solidFill>
                <a:effectLst/>
                <a:latin typeface="Calibri" panose="020F0502020204030204" pitchFamily="34" charset="0"/>
              </a:rPr>
              <a:t>к.м.н. Попов И.А.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altLang="ru-RU"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altLang="ru-RU" sz="1800" dirty="0">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altLang="ru-RU" sz="1800" dirty="0">
                <a:latin typeface="Arial" panose="020B0604020202020204" pitchFamily="34" charset="0"/>
              </a:rPr>
              <a:t>Тула 2018</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64489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A44891-1AFB-497E-92B6-CC179BEE4F78}"/>
              </a:ext>
            </a:extLst>
          </p:cNvPr>
          <p:cNvSpPr>
            <a:spLocks noGrp="1"/>
          </p:cNvSpPr>
          <p:nvPr>
            <p:ph type="title"/>
          </p:nvPr>
        </p:nvSpPr>
        <p:spPr>
          <a:xfrm>
            <a:off x="2992369" y="674485"/>
            <a:ext cx="8610600" cy="601883"/>
          </a:xfrm>
        </p:spPr>
        <p:txBody>
          <a:bodyPr>
            <a:normAutofit fontScale="90000"/>
          </a:bodyPr>
          <a:lstStyle/>
          <a:p>
            <a:r>
              <a:rPr lang="ru-RU" b="1" dirty="0">
                <a:latin typeface="Roboto"/>
                <a:ea typeface="Times New Roman" panose="02020603050405020304" pitchFamily="18" charset="0"/>
                <a:cs typeface="Times New Roman" panose="02020603050405020304" pitchFamily="18" charset="0"/>
              </a:rPr>
              <a:t>От капризов погоды нередко страдают</a:t>
            </a:r>
            <a:r>
              <a:rPr lang="ru-RU" dirty="0">
                <a:latin typeface="Roboto"/>
                <a:ea typeface="Times New Roman" panose="02020603050405020304" pitchFamily="18" charset="0"/>
                <a:cs typeface="Times New Roman" panose="02020603050405020304" pitchFamily="18" charset="0"/>
              </a:rPr>
              <a:t>:</a:t>
            </a:r>
            <a:br>
              <a:rPr lang="ru-RU" sz="36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6146" name="Picture 2" descr="ÐÐ°ÑÑÐ¸Ð½ÐºÐ¸ Ð¿Ð¾ Ð·Ð°Ð¿ÑÐ¾ÑÑ Ð¼ÐµÑÐµÐ¾Ð·Ð°Ð²Ð¸ÑÐ¸Ð¼Ð¾ÑÑÑ">
            <a:extLst>
              <a:ext uri="{FF2B5EF4-FFF2-40B4-BE49-F238E27FC236}">
                <a16:creationId xmlns:a16="http://schemas.microsoft.com/office/drawing/2014/main" id="{E36B5ED4-3B8F-43B2-987F-473402A442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62577" y="1858260"/>
            <a:ext cx="5728796" cy="402431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D7ED3271-0702-4F32-B8F7-BD4EB2863608}"/>
              </a:ext>
            </a:extLst>
          </p:cNvPr>
          <p:cNvSpPr/>
          <p:nvPr/>
        </p:nvSpPr>
        <p:spPr>
          <a:xfrm>
            <a:off x="200627" y="1477453"/>
            <a:ext cx="6061950" cy="4785926"/>
          </a:xfrm>
          <a:prstGeom prst="rect">
            <a:avLst/>
          </a:prstGeom>
        </p:spPr>
        <p:txBody>
          <a:bodyPr wrap="square">
            <a:spAutoFit/>
          </a:bodyPr>
          <a:lstStyle/>
          <a:p>
            <a:pPr marL="342900" lvl="0" indent="-342900">
              <a:spcAft>
                <a:spcPts val="1000"/>
              </a:spcAft>
              <a:buSzPts val="1000"/>
              <a:buFont typeface="Symbol" panose="05050102010706020507" pitchFamily="18" charset="2"/>
              <a:buChar char=""/>
              <a:tabLst>
                <a:tab pos="457200" algn="l"/>
              </a:tabLst>
            </a:pPr>
            <a:r>
              <a:rPr lang="ru-RU" sz="2000" b="1" dirty="0">
                <a:latin typeface="Roboto"/>
                <a:ea typeface="Times New Roman" panose="02020603050405020304" pitchFamily="18" charset="0"/>
                <a:cs typeface="Times New Roman" panose="02020603050405020304" pitchFamily="18" charset="0"/>
              </a:rPr>
              <a:t>люди с нарушениями в работе сердечно-сосудистой системы</a:t>
            </a:r>
            <a:r>
              <a:rPr lang="ru-RU" sz="2000" dirty="0">
                <a:latin typeface="Roboto"/>
                <a:ea typeface="Times New Roman" panose="02020603050405020304" pitchFamily="18" charset="0"/>
                <a:cs typeface="Times New Roman" panose="02020603050405020304" pitchFamily="18" charset="0"/>
              </a:rPr>
              <a:t>: гипертоники, гипотоники, пациенты с атеросклерозом, ишемической болезнью сердца, те, кто перенёс нарушения мозгового кровообращения, инфаркт или инсульт;</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SzPts val="1000"/>
              <a:buFont typeface="Symbol" panose="05050102010706020507" pitchFamily="18" charset="2"/>
              <a:buChar char=""/>
              <a:tabLst>
                <a:tab pos="457200" algn="l"/>
              </a:tabLst>
            </a:pPr>
            <a:r>
              <a:rPr lang="ru-RU" sz="2000" b="1" dirty="0">
                <a:latin typeface="Roboto"/>
                <a:ea typeface="Times New Roman" panose="02020603050405020304" pitchFamily="18" charset="0"/>
                <a:cs typeface="Times New Roman" panose="02020603050405020304" pitchFamily="18" charset="0"/>
              </a:rPr>
              <a:t>те, у кого имеются сбои в работе нервной системы</a:t>
            </a:r>
            <a:r>
              <a:rPr lang="ru-RU" sz="2000" dirty="0">
                <a:latin typeface="Roboto"/>
                <a:ea typeface="Times New Roman" panose="02020603050405020304" pitchFamily="18" charset="0"/>
                <a:cs typeface="Times New Roman" panose="02020603050405020304" pitchFamily="18" charset="0"/>
              </a:rPr>
              <a:t> (мигрени, вегетативные нарушения, эпилепсия, расстройства сна);</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SzPts val="1000"/>
              <a:buFont typeface="Symbol" panose="05050102010706020507" pitchFamily="18" charset="2"/>
              <a:buChar char=""/>
              <a:tabLst>
                <a:tab pos="457200" algn="l"/>
              </a:tabLst>
            </a:pPr>
            <a:r>
              <a:rPr lang="ru-RU" sz="2000" b="1" dirty="0">
                <a:latin typeface="Roboto"/>
                <a:ea typeface="Times New Roman" panose="02020603050405020304" pitchFamily="18" charset="0"/>
                <a:cs typeface="Times New Roman" panose="02020603050405020304" pitchFamily="18" charset="0"/>
              </a:rPr>
              <a:t>люди с чувствительной психикой</a:t>
            </a:r>
            <a:r>
              <a:rPr lang="ru-RU" sz="2000" dirty="0">
                <a:latin typeface="Roboto"/>
                <a:ea typeface="Times New Roman" panose="02020603050405020304" pitchFamily="18" charset="0"/>
                <a:cs typeface="Times New Roman" panose="02020603050405020304" pitchFamily="18" charset="0"/>
              </a:rPr>
              <a:t>;</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SzPts val="1000"/>
              <a:buFont typeface="Symbol" panose="05050102010706020507" pitchFamily="18" charset="2"/>
              <a:buChar char=""/>
              <a:tabLst>
                <a:tab pos="457200" algn="l"/>
              </a:tabLst>
            </a:pPr>
            <a:r>
              <a:rPr lang="ru-RU" sz="2000" b="1" dirty="0">
                <a:latin typeface="Roboto"/>
                <a:ea typeface="Times New Roman" panose="02020603050405020304" pitchFamily="18" charset="0"/>
                <a:cs typeface="Times New Roman" panose="02020603050405020304" pitchFamily="18" charset="0"/>
              </a:rPr>
              <a:t>пожилые люди</a:t>
            </a:r>
            <a:r>
              <a:rPr lang="ru-RU" sz="2000" dirty="0">
                <a:latin typeface="Roboto"/>
                <a:ea typeface="Times New Roman" panose="02020603050405020304" pitchFamily="18" charset="0"/>
                <a:cs typeface="Times New Roman" panose="02020603050405020304" pitchFamily="18" charset="0"/>
              </a:rPr>
              <a:t>. С возрастом, как правило, накапливается определённый букет заболеваний, которые могут приводить к появлению метеочувствительности.</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7957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CA59B1-A45A-4773-A7D7-7E47965853A5}"/>
              </a:ext>
            </a:extLst>
          </p:cNvPr>
          <p:cNvSpPr>
            <a:spLocks noGrp="1"/>
          </p:cNvSpPr>
          <p:nvPr>
            <p:ph type="title"/>
          </p:nvPr>
        </p:nvSpPr>
        <p:spPr/>
        <p:txBody>
          <a:bodyPr/>
          <a:lstStyle/>
          <a:p>
            <a:endParaRPr lang="ru-RU" dirty="0"/>
          </a:p>
        </p:txBody>
      </p:sp>
      <p:pic>
        <p:nvPicPr>
          <p:cNvPr id="4" name="Объект 3" descr="Нажмите для увеличения">
            <a:hlinkClick r:id="rId2"/>
            <a:extLst>
              <a:ext uri="{FF2B5EF4-FFF2-40B4-BE49-F238E27FC236}">
                <a16:creationId xmlns:a16="http://schemas.microsoft.com/office/drawing/2014/main" id="{E27631D2-001B-4BF9-9D27-AEEF054BB9BE}"/>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022" y="115746"/>
            <a:ext cx="12110977" cy="6655443"/>
          </a:xfrm>
          <a:prstGeom prst="rect">
            <a:avLst/>
          </a:prstGeom>
          <a:noFill/>
          <a:ln>
            <a:noFill/>
          </a:ln>
        </p:spPr>
      </p:pic>
    </p:spTree>
    <p:extLst>
      <p:ext uri="{BB962C8B-B14F-4D97-AF65-F5344CB8AC3E}">
        <p14:creationId xmlns:p14="http://schemas.microsoft.com/office/powerpoint/2010/main" val="7442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9F4285-91FF-4D6E-AF99-51EE0C40121E}"/>
              </a:ext>
            </a:extLst>
          </p:cNvPr>
          <p:cNvSpPr>
            <a:spLocks noGrp="1"/>
          </p:cNvSpPr>
          <p:nvPr>
            <p:ph type="title"/>
          </p:nvPr>
        </p:nvSpPr>
        <p:spPr>
          <a:xfrm>
            <a:off x="2895600" y="764373"/>
            <a:ext cx="8610600" cy="809246"/>
          </a:xfrm>
        </p:spPr>
        <p:txBody>
          <a:bodyPr>
            <a:normAutofit fontScale="90000"/>
          </a:bodyPr>
          <a:lstStyle/>
          <a:p>
            <a:r>
              <a:rPr lang="ru-RU" b="1" dirty="0"/>
              <a:t>В цифрах и фактах: около 60% людей реагируют на магнитные бури</a:t>
            </a:r>
            <a:br>
              <a:rPr lang="ru-RU" dirty="0"/>
            </a:br>
            <a:endParaRPr lang="ru-RU" dirty="0"/>
          </a:p>
        </p:txBody>
      </p:sp>
      <p:sp>
        <p:nvSpPr>
          <p:cNvPr id="3" name="Объект 2">
            <a:extLst>
              <a:ext uri="{FF2B5EF4-FFF2-40B4-BE49-F238E27FC236}">
                <a16:creationId xmlns:a16="http://schemas.microsoft.com/office/drawing/2014/main" id="{8A1820A8-B499-4A16-8446-860C6AE280F6}"/>
              </a:ext>
            </a:extLst>
          </p:cNvPr>
          <p:cNvSpPr>
            <a:spLocks noGrp="1"/>
          </p:cNvSpPr>
          <p:nvPr>
            <p:ph idx="1"/>
          </p:nvPr>
        </p:nvSpPr>
        <p:spPr>
          <a:xfrm>
            <a:off x="685800" y="1733107"/>
            <a:ext cx="10820400" cy="4719494"/>
          </a:xfrm>
        </p:spPr>
        <p:txBody>
          <a:bodyPr>
            <a:normAutofit lnSpcReduction="10000"/>
          </a:bodyPr>
          <a:lstStyle/>
          <a:p>
            <a:r>
              <a:rPr lang="ru-RU" sz="2800" dirty="0"/>
              <a:t>Геомагнитные бури возникают, когда возмущенные потоки солнечного ветра вступают во взаимодействие с магнитосферой Земли.</a:t>
            </a:r>
          </a:p>
          <a:p>
            <a:r>
              <a:rPr lang="ru-RU" sz="2800" dirty="0"/>
              <a:t>Частота появления умеренных и сильных бурь на Земле связана с 11‑летним циклом солнечной активности: при средней частоте около 30 бурь в год их число может составлять 1–2 бури в год вблизи солнечного минимума и достигать 50 бурь в год вблизи солнечного максимума. </a:t>
            </a:r>
          </a:p>
          <a:p>
            <a:r>
              <a:rPr lang="ru-RU" sz="2800" dirty="0"/>
              <a:t>2250 умеренных и сильных бурь переживает среднестатистический человек за 75‑летнюю жизнь.</a:t>
            </a:r>
          </a:p>
          <a:p>
            <a:r>
              <a:rPr lang="ru-RU" sz="2800" dirty="0"/>
              <a:t>В дни магнитных бурь, как правило, возрастает число инфарктов и инсультов.</a:t>
            </a:r>
          </a:p>
          <a:p>
            <a:endParaRPr lang="ru-RU" dirty="0"/>
          </a:p>
        </p:txBody>
      </p:sp>
    </p:spTree>
    <p:extLst>
      <p:ext uri="{BB962C8B-B14F-4D97-AF65-F5344CB8AC3E}">
        <p14:creationId xmlns:p14="http://schemas.microsoft.com/office/powerpoint/2010/main" val="1212605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ÐÐ°ÑÑÐ¸Ð½ÐºÐ¸ Ð¿Ð¾ Ð·Ð°Ð¿ÑÐ¾ÑÑ Ð¼Ð°Ð³Ð½Ð¸ÑÐ½Ð°Ñ Ð±ÑÑÑ">
            <a:extLst>
              <a:ext uri="{FF2B5EF4-FFF2-40B4-BE49-F238E27FC236}">
                <a16:creationId xmlns:a16="http://schemas.microsoft.com/office/drawing/2014/main" id="{5FC7FF8D-700B-47DC-8D2D-C5ACD224E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699" y="1097442"/>
            <a:ext cx="11231301" cy="5654233"/>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64841B38-2C41-4138-90FF-406727071565}"/>
              </a:ext>
            </a:extLst>
          </p:cNvPr>
          <p:cNvSpPr>
            <a:spLocks noGrp="1"/>
          </p:cNvSpPr>
          <p:nvPr>
            <p:ph idx="1"/>
          </p:nvPr>
        </p:nvSpPr>
        <p:spPr>
          <a:xfrm>
            <a:off x="119605" y="318979"/>
            <a:ext cx="10980517" cy="6220043"/>
          </a:xfrm>
        </p:spPr>
        <p:txBody>
          <a:bodyPr>
            <a:normAutofit/>
          </a:bodyPr>
          <a:lstStyle/>
          <a:p>
            <a:r>
              <a:rPr lang="ru-RU" sz="2400" dirty="0"/>
              <a:t>Чаще других от магнитной солнечной активности страдают те жители планеты, которые обитают ближе к полюсам. Чем ближе к экватору – тем ниже влияние магнитных бурь. </a:t>
            </a:r>
          </a:p>
          <a:p>
            <a:r>
              <a:rPr lang="ru-RU" sz="2400" dirty="0"/>
              <a:t>Перед бурей и во время нее специалисты рекомендуют исключить алкоголь и никотин, усилить прием антиоксидантов, пить больше жидкости и принимать контрастный душ.</a:t>
            </a:r>
          </a:p>
          <a:p>
            <a:r>
              <a:rPr lang="ru-RU" sz="2400" dirty="0"/>
              <a:t>Около 60% людей реагируют на магнитные возмущения.</a:t>
            </a:r>
          </a:p>
          <a:p>
            <a:r>
              <a:rPr lang="ru-RU" sz="2400" dirty="0"/>
              <a:t>В дни магнитных бурь не следует переедать. В неблагоприятные дни переедание может стать пусковым фактором развития сердечного приступа.</a:t>
            </a:r>
          </a:p>
          <a:p>
            <a:r>
              <a:rPr lang="ru-RU" sz="2400" dirty="0"/>
              <a:t>Высокая магнитная активность «удлиняет» менструальный цикл у женщин.</a:t>
            </a:r>
          </a:p>
          <a:p>
            <a:r>
              <a:rPr lang="ru-RU" sz="2400" dirty="0"/>
              <a:t>В 4–5 раз по сравнению с днями спокойного Солнца возрастает число самоубийств на вторые сутки после вспышки на Солнце, что как раз соответствует началу магнитных бурь.</a:t>
            </a:r>
          </a:p>
          <a:p>
            <a:endParaRPr lang="ru-RU" dirty="0"/>
          </a:p>
        </p:txBody>
      </p:sp>
    </p:spTree>
    <p:extLst>
      <p:ext uri="{BB962C8B-B14F-4D97-AF65-F5344CB8AC3E}">
        <p14:creationId xmlns:p14="http://schemas.microsoft.com/office/powerpoint/2010/main" val="673172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C2C45B-FCAB-4037-B950-791D448375E9}"/>
              </a:ext>
            </a:extLst>
          </p:cNvPr>
          <p:cNvSpPr>
            <a:spLocks noGrp="1"/>
          </p:cNvSpPr>
          <p:nvPr>
            <p:ph type="title"/>
          </p:nvPr>
        </p:nvSpPr>
        <p:spPr>
          <a:xfrm>
            <a:off x="2895600" y="764373"/>
            <a:ext cx="8610600" cy="983404"/>
          </a:xfrm>
        </p:spPr>
        <p:txBody>
          <a:bodyPr>
            <a:normAutofit fontScale="90000"/>
          </a:bodyPr>
          <a:lstStyle/>
          <a:p>
            <a:r>
              <a:rPr lang="ru-RU" b="1" dirty="0"/>
              <a:t>По погоде. Как избавиться от метеозависимости с помощью физкультуры</a:t>
            </a:r>
            <a:br>
              <a:rPr lang="ru-RU" dirty="0"/>
            </a:br>
            <a:endParaRPr lang="ru-RU" dirty="0"/>
          </a:p>
        </p:txBody>
      </p:sp>
      <p:sp>
        <p:nvSpPr>
          <p:cNvPr id="3" name="Объект 2">
            <a:extLst>
              <a:ext uri="{FF2B5EF4-FFF2-40B4-BE49-F238E27FC236}">
                <a16:creationId xmlns:a16="http://schemas.microsoft.com/office/drawing/2014/main" id="{B70EC450-C61E-40EB-B471-4DF9C8341F0B}"/>
              </a:ext>
            </a:extLst>
          </p:cNvPr>
          <p:cNvSpPr>
            <a:spLocks noGrp="1"/>
          </p:cNvSpPr>
          <p:nvPr>
            <p:ph idx="1"/>
          </p:nvPr>
        </p:nvSpPr>
        <p:spPr>
          <a:xfrm>
            <a:off x="303836" y="1568370"/>
            <a:ext cx="4001947" cy="5289630"/>
          </a:xfrm>
        </p:spPr>
        <p:txBody>
          <a:bodyPr>
            <a:normAutofit/>
          </a:bodyPr>
          <a:lstStyle/>
          <a:p>
            <a:r>
              <a:rPr lang="ru-RU" sz="2800" dirty="0"/>
              <a:t>По статистике, до 75% людей чувствительны к изменению погоды. Однако выход есть! Улучшить самочувствие можно при помощи физкультуры. Но речь идёт об особых тренировках.</a:t>
            </a:r>
          </a:p>
          <a:p>
            <a:endParaRPr lang="ru-RU" dirty="0"/>
          </a:p>
        </p:txBody>
      </p:sp>
      <p:pic>
        <p:nvPicPr>
          <p:cNvPr id="8196" name="Picture 4" descr="ÐÐ°ÑÑÐ¸Ð½ÐºÐ¸ Ð¿Ð¾ Ð·Ð°Ð¿ÑÐ¾ÑÑ Ð»ÐµÑÐµÐ±Ð½Ð°Ñ ÑÐ¸Ð·ÐºÑÐ»ÑÑÑÑÐ°">
            <a:extLst>
              <a:ext uri="{FF2B5EF4-FFF2-40B4-BE49-F238E27FC236}">
                <a16:creationId xmlns:a16="http://schemas.microsoft.com/office/drawing/2014/main" id="{D1AA80AB-CBBA-478B-97A0-589F9EBF6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653" y="2028463"/>
            <a:ext cx="6771189" cy="436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495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F3A323-C212-4BE5-AE66-E9D426ABDBB7}"/>
              </a:ext>
            </a:extLst>
          </p:cNvPr>
          <p:cNvSpPr>
            <a:spLocks noGrp="1"/>
          </p:cNvSpPr>
          <p:nvPr>
            <p:ph type="title"/>
          </p:nvPr>
        </p:nvSpPr>
        <p:spPr>
          <a:xfrm>
            <a:off x="2895600" y="405558"/>
            <a:ext cx="8610600" cy="705612"/>
          </a:xfrm>
        </p:spPr>
        <p:txBody>
          <a:bodyPr>
            <a:normAutofit fontScale="90000"/>
          </a:bodyPr>
          <a:lstStyle/>
          <a:p>
            <a:r>
              <a:rPr lang="ru-RU" b="1" dirty="0"/>
              <a:t>Не хватает кислорода</a:t>
            </a:r>
            <a:br>
              <a:rPr lang="ru-RU" dirty="0"/>
            </a:br>
            <a:endParaRPr lang="ru-RU" dirty="0"/>
          </a:p>
        </p:txBody>
      </p:sp>
      <p:sp>
        <p:nvSpPr>
          <p:cNvPr id="3" name="Объект 2">
            <a:extLst>
              <a:ext uri="{FF2B5EF4-FFF2-40B4-BE49-F238E27FC236}">
                <a16:creationId xmlns:a16="http://schemas.microsoft.com/office/drawing/2014/main" id="{56ACDFCC-D9CD-4EF1-8E92-289AD39BD564}"/>
              </a:ext>
            </a:extLst>
          </p:cNvPr>
          <p:cNvSpPr>
            <a:spLocks noGrp="1"/>
          </p:cNvSpPr>
          <p:nvPr>
            <p:ph idx="1"/>
          </p:nvPr>
        </p:nvSpPr>
        <p:spPr>
          <a:xfrm>
            <a:off x="347241" y="1111170"/>
            <a:ext cx="11158959" cy="5648445"/>
          </a:xfrm>
        </p:spPr>
        <p:txBody>
          <a:bodyPr>
            <a:normAutofit fontScale="92500" lnSpcReduction="10000"/>
          </a:bodyPr>
          <a:lstStyle/>
          <a:p>
            <a:r>
              <a:rPr lang="ru-RU" sz="2800" dirty="0"/>
              <a:t>Как правило, влияние погоды мы начинаем ощущать с возрастом — сосуды и суставы становятся своеобразными барометрами. Чаще других реагируют на погоду люди с сердечно-сосудистыми заболеваниями, </a:t>
            </a:r>
            <a:r>
              <a:rPr lang="ru-RU" sz="2800" dirty="0" err="1"/>
              <a:t>гипер</a:t>
            </a:r>
            <a:r>
              <a:rPr lang="ru-RU" sz="2800" dirty="0"/>
              <a:t>- и гипотонией, атеросклерозом, проблемами нервной системы. Также чувствительны аллергики, астматики, люди с хроническими заболеваниями суставов и органов дыхания.</a:t>
            </a:r>
          </a:p>
          <a:p>
            <a:r>
              <a:rPr lang="ru-RU" sz="2800" dirty="0"/>
              <a:t>При смене погоды на жару, холод, дождь и так далее ощутимо меняется атмосферное давление. Если организм не может полностью компенсировать его изменения, кровь сгущается и её циркуляция нарушается. Отсюда дефицит кислорода для мозга и других органов.</a:t>
            </a:r>
          </a:p>
          <a:p>
            <a:r>
              <a:rPr lang="ru-RU" sz="2800" dirty="0"/>
              <a:t>Дело в том, что любое движение повышает уровень кислорода в крови. И даже в спокойном состоянии тренированный человек вдыхает больше кислорода, чем тот, кто ведёт сидячий образ жизни</a:t>
            </a:r>
          </a:p>
          <a:p>
            <a:endParaRPr lang="ru-RU" dirty="0"/>
          </a:p>
        </p:txBody>
      </p:sp>
    </p:spTree>
    <p:extLst>
      <p:ext uri="{BB962C8B-B14F-4D97-AF65-F5344CB8AC3E}">
        <p14:creationId xmlns:p14="http://schemas.microsoft.com/office/powerpoint/2010/main" val="2488336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DC05A8-79AC-4B0F-95BE-79C9F135255E}"/>
              </a:ext>
            </a:extLst>
          </p:cNvPr>
          <p:cNvSpPr>
            <a:spLocks noGrp="1"/>
          </p:cNvSpPr>
          <p:nvPr>
            <p:ph type="title"/>
          </p:nvPr>
        </p:nvSpPr>
        <p:spPr>
          <a:xfrm>
            <a:off x="2895600" y="243512"/>
            <a:ext cx="8610600" cy="1293028"/>
          </a:xfrm>
        </p:spPr>
        <p:txBody>
          <a:bodyPr/>
          <a:lstStyle/>
          <a:p>
            <a:r>
              <a:rPr lang="ru-RU" b="1" dirty="0"/>
              <a:t>Как двигаться?</a:t>
            </a:r>
            <a:br>
              <a:rPr lang="ru-RU" dirty="0"/>
            </a:br>
            <a:endParaRPr lang="ru-RU" dirty="0"/>
          </a:p>
        </p:txBody>
      </p:sp>
      <p:sp>
        <p:nvSpPr>
          <p:cNvPr id="3" name="Объект 2">
            <a:extLst>
              <a:ext uri="{FF2B5EF4-FFF2-40B4-BE49-F238E27FC236}">
                <a16:creationId xmlns:a16="http://schemas.microsoft.com/office/drawing/2014/main" id="{7C8E6B06-45A1-43FD-AC90-98AF71BDE76A}"/>
              </a:ext>
            </a:extLst>
          </p:cNvPr>
          <p:cNvSpPr>
            <a:spLocks noGrp="1"/>
          </p:cNvSpPr>
          <p:nvPr>
            <p:ph idx="1"/>
          </p:nvPr>
        </p:nvSpPr>
        <p:spPr>
          <a:xfrm>
            <a:off x="685800" y="1169044"/>
            <a:ext cx="10820400" cy="5335928"/>
          </a:xfrm>
        </p:spPr>
        <p:txBody>
          <a:bodyPr>
            <a:normAutofit fontScale="92500"/>
          </a:bodyPr>
          <a:lstStyle/>
          <a:p>
            <a:r>
              <a:rPr lang="ru-RU" sz="3200" dirty="0"/>
              <a:t>Метеозависимым прежде всего нужны активные прогулки на свежем воздухе, в том числе скандинавская ходьба и бег трусцой. Постарайтесь выходить на улицу ежедневно и в любую погоду. Обязательное условие — двигаться в парке или сквере, где много деревьев. Также кислород отлично вырабатывает трава выше 30 см высотой, но, увы, не подстриженный городской газон.</a:t>
            </a:r>
          </a:p>
          <a:p>
            <a:r>
              <a:rPr lang="ru-RU" sz="3200" dirty="0"/>
              <a:t>Следующий вариант — утренняя зарядка. Она помогает избежать гиподинамии и с утра активизировать дыхание и кровоток. Идеально делать её на улице, на балконе или при открытом окне</a:t>
            </a:r>
          </a:p>
        </p:txBody>
      </p:sp>
    </p:spTree>
    <p:extLst>
      <p:ext uri="{BB962C8B-B14F-4D97-AF65-F5344CB8AC3E}">
        <p14:creationId xmlns:p14="http://schemas.microsoft.com/office/powerpoint/2010/main" val="1080652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8CB3349-E377-40DA-8817-E41B53CE7B83}"/>
              </a:ext>
            </a:extLst>
          </p:cNvPr>
          <p:cNvSpPr>
            <a:spLocks noGrp="1"/>
          </p:cNvSpPr>
          <p:nvPr>
            <p:ph idx="1"/>
          </p:nvPr>
        </p:nvSpPr>
        <p:spPr>
          <a:xfrm>
            <a:off x="685800" y="659758"/>
            <a:ext cx="10820400" cy="5903088"/>
          </a:xfrm>
        </p:spPr>
        <p:txBody>
          <a:bodyPr>
            <a:normAutofit lnSpcReduction="10000"/>
          </a:bodyPr>
          <a:lstStyle/>
          <a:p>
            <a:r>
              <a:rPr lang="ru-RU" sz="3200" dirty="0"/>
              <a:t>Главное — во время любых упражнений дышать правильно. Именно это улучшит поступление кислорода в организм и снизит зависимость от погоды. Дышать нужно ритмично, размеренно, выдох чуть длиннее вдоха. На вдохе необходимо расширить нижнюю часть рёбер (так называемое дыхание животом, хотя, собственно, живот задействовать не надо). Чтобы этого добиться, не сутультесь и не опускайте подбородок.</a:t>
            </a:r>
          </a:p>
          <a:p>
            <a:r>
              <a:rPr lang="ru-RU" sz="3200" b="1" dirty="0"/>
              <a:t>Со временем такое дыхание станет для вас естественным и позволит спокойнее переживать любые метеорологические неурядицы!</a:t>
            </a:r>
          </a:p>
          <a:p>
            <a:endParaRPr lang="ru-RU" dirty="0"/>
          </a:p>
        </p:txBody>
      </p:sp>
    </p:spTree>
    <p:extLst>
      <p:ext uri="{BB962C8B-B14F-4D97-AF65-F5344CB8AC3E}">
        <p14:creationId xmlns:p14="http://schemas.microsoft.com/office/powerpoint/2010/main" val="3580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984797-CCA7-4B92-BF41-C40A3BED4062}"/>
              </a:ext>
            </a:extLst>
          </p:cNvPr>
          <p:cNvSpPr>
            <a:spLocks noGrp="1"/>
          </p:cNvSpPr>
          <p:nvPr>
            <p:ph type="title"/>
          </p:nvPr>
        </p:nvSpPr>
        <p:spPr>
          <a:xfrm>
            <a:off x="2270567" y="220364"/>
            <a:ext cx="8610600" cy="1293028"/>
          </a:xfrm>
        </p:spPr>
        <p:txBody>
          <a:bodyPr>
            <a:normAutofit fontScale="90000"/>
          </a:bodyPr>
          <a:lstStyle/>
          <a:p>
            <a:r>
              <a:rPr lang="ru-RU" dirty="0"/>
              <a:t>Различают 3 степени чувствительности к погоде.</a:t>
            </a:r>
            <a:br>
              <a:rPr lang="ru-RU" dirty="0"/>
            </a:br>
            <a:endParaRPr lang="ru-RU" dirty="0"/>
          </a:p>
        </p:txBody>
      </p:sp>
      <p:sp>
        <p:nvSpPr>
          <p:cNvPr id="3" name="Объект 2">
            <a:extLst>
              <a:ext uri="{FF2B5EF4-FFF2-40B4-BE49-F238E27FC236}">
                <a16:creationId xmlns:a16="http://schemas.microsoft.com/office/drawing/2014/main" id="{92016D9F-F600-4209-B1C3-B7450D6A5F10}"/>
              </a:ext>
            </a:extLst>
          </p:cNvPr>
          <p:cNvSpPr>
            <a:spLocks noGrp="1"/>
          </p:cNvSpPr>
          <p:nvPr>
            <p:ph idx="1"/>
          </p:nvPr>
        </p:nvSpPr>
        <p:spPr>
          <a:xfrm>
            <a:off x="685800" y="1238491"/>
            <a:ext cx="10820400" cy="5399145"/>
          </a:xfrm>
        </p:spPr>
        <p:txBody>
          <a:bodyPr>
            <a:normAutofit fontScale="92500" lnSpcReduction="20000"/>
          </a:bodyPr>
          <a:lstStyle/>
          <a:p>
            <a:r>
              <a:rPr lang="ru-RU" sz="3200" b="1" dirty="0"/>
              <a:t>Лёгкая</a:t>
            </a:r>
            <a:r>
              <a:rPr lang="ru-RU" sz="3200" dirty="0"/>
              <a:t> — так называемая метео­чувствительность. Ей присущи вялость, слабость, подавленность, сонливость, снижение работоспособности. С этим состоянием зачастую справляется чашечка кофе (для гипотоников) или порция сладкого.</a:t>
            </a:r>
          </a:p>
          <a:p>
            <a:r>
              <a:rPr lang="ru-RU" sz="3200" b="1" dirty="0"/>
              <a:t>Средняя</a:t>
            </a:r>
            <a:r>
              <a:rPr lang="ru-RU" sz="3200" dirty="0"/>
              <a:t> — именно её в медицине считают метеозависимостью. Её симптомы: резкие перепады артериального давления, нарушение пульса. Это состояние уже не обходится без подбора препаратов.</a:t>
            </a:r>
          </a:p>
          <a:p>
            <a:r>
              <a:rPr lang="ru-RU" sz="3200" b="1" dirty="0"/>
              <a:t>Тяжёлая </a:t>
            </a:r>
            <a:r>
              <a:rPr lang="ru-RU" sz="3200" dirty="0"/>
              <a:t>— её называют метеопатией. Характеризуется болями в области сердца, одышкой, шумом в ушах, головокружением, ломотой в суставах и мышцах. Здесь тоже без курса лечения не обойтись</a:t>
            </a:r>
          </a:p>
        </p:txBody>
      </p:sp>
    </p:spTree>
    <p:extLst>
      <p:ext uri="{BB962C8B-B14F-4D97-AF65-F5344CB8AC3E}">
        <p14:creationId xmlns:p14="http://schemas.microsoft.com/office/powerpoint/2010/main" val="1819259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23235-07B6-437A-8900-015190B17817}"/>
              </a:ext>
            </a:extLst>
          </p:cNvPr>
          <p:cNvSpPr>
            <a:spLocks noGrp="1"/>
          </p:cNvSpPr>
          <p:nvPr>
            <p:ph type="title"/>
          </p:nvPr>
        </p:nvSpPr>
        <p:spPr>
          <a:xfrm>
            <a:off x="2768278" y="532879"/>
            <a:ext cx="8610600" cy="1293028"/>
          </a:xfrm>
        </p:spPr>
        <p:txBody>
          <a:bodyPr>
            <a:normAutofit fontScale="90000"/>
          </a:bodyPr>
          <a:lstStyle/>
          <a:p>
            <a:r>
              <a:rPr lang="ru-RU" b="1" dirty="0"/>
              <a:t>Клюква, лимонник и кофе. Что есть и пить при резкой смене погоды</a:t>
            </a:r>
            <a:br>
              <a:rPr lang="ru-RU" dirty="0"/>
            </a:br>
            <a:endParaRPr lang="ru-RU" dirty="0"/>
          </a:p>
        </p:txBody>
      </p:sp>
      <p:sp>
        <p:nvSpPr>
          <p:cNvPr id="3" name="Объект 2">
            <a:extLst>
              <a:ext uri="{FF2B5EF4-FFF2-40B4-BE49-F238E27FC236}">
                <a16:creationId xmlns:a16="http://schemas.microsoft.com/office/drawing/2014/main" id="{93F2CDA5-B575-4F77-BEE8-8718F1DDB8C9}"/>
              </a:ext>
            </a:extLst>
          </p:cNvPr>
          <p:cNvSpPr>
            <a:spLocks noGrp="1"/>
          </p:cNvSpPr>
          <p:nvPr>
            <p:ph idx="1"/>
          </p:nvPr>
        </p:nvSpPr>
        <p:spPr>
          <a:xfrm>
            <a:off x="685800" y="1679944"/>
            <a:ext cx="10820400" cy="4538741"/>
          </a:xfrm>
        </p:spPr>
        <p:txBody>
          <a:bodyPr/>
          <a:lstStyle/>
          <a:p>
            <a:r>
              <a:rPr lang="ru-RU" sz="3600" b="1" dirty="0"/>
              <a:t>Если атмосферное давление понижается:</a:t>
            </a:r>
          </a:p>
          <a:p>
            <a:pPr marL="0" indent="0">
              <a:buNone/>
            </a:pPr>
            <a:r>
              <a:rPr lang="ru-RU" sz="2800" b="1" dirty="0"/>
              <a:t>   Пряности                                    Лимонник</a:t>
            </a:r>
            <a:endParaRPr lang="ru-RU" sz="2800" dirty="0"/>
          </a:p>
          <a:p>
            <a:endParaRPr lang="ru-RU" sz="2800" dirty="0"/>
          </a:p>
          <a:p>
            <a:endParaRPr lang="ru-RU" dirty="0"/>
          </a:p>
        </p:txBody>
      </p:sp>
      <p:pic>
        <p:nvPicPr>
          <p:cNvPr id="7" name="Рисунок 6" descr="http://static1.repo.aif.ru/1/02/320809/21102b76224223af73a423eadd1ad7a0.jpg">
            <a:hlinkClick r:id="rId2"/>
            <a:extLst>
              <a:ext uri="{FF2B5EF4-FFF2-40B4-BE49-F238E27FC236}">
                <a16:creationId xmlns:a16="http://schemas.microsoft.com/office/drawing/2014/main" id="{0F9CEDA8-AEEE-45BA-8780-E623D5189E7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07535" y="3067291"/>
            <a:ext cx="5071343" cy="3636412"/>
          </a:xfrm>
          <a:prstGeom prst="rect">
            <a:avLst/>
          </a:prstGeom>
          <a:noFill/>
          <a:ln>
            <a:noFill/>
          </a:ln>
        </p:spPr>
      </p:pic>
      <p:pic>
        <p:nvPicPr>
          <p:cNvPr id="8" name="Рисунок 7" descr="http://static1.repo.aif.ru/1/4c/382859/8058988540601d23971e3c520fdc5030.jpg">
            <a:hlinkClick r:id="rId4"/>
            <a:extLst>
              <a:ext uri="{FF2B5EF4-FFF2-40B4-BE49-F238E27FC236}">
                <a16:creationId xmlns:a16="http://schemas.microsoft.com/office/drawing/2014/main" id="{E28936A8-2F8C-4B1D-BD20-F5FD3F5C333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39202" y="3067291"/>
            <a:ext cx="5071343" cy="3636411"/>
          </a:xfrm>
          <a:prstGeom prst="rect">
            <a:avLst/>
          </a:prstGeom>
          <a:noFill/>
          <a:ln>
            <a:noFill/>
          </a:ln>
        </p:spPr>
      </p:pic>
    </p:spTree>
    <p:extLst>
      <p:ext uri="{BB962C8B-B14F-4D97-AF65-F5344CB8AC3E}">
        <p14:creationId xmlns:p14="http://schemas.microsoft.com/office/powerpoint/2010/main" val="380631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9F609C-2108-4B57-94A9-DCD5FEFB9EFC}"/>
              </a:ext>
            </a:extLst>
          </p:cNvPr>
          <p:cNvSpPr>
            <a:spLocks noGrp="1"/>
          </p:cNvSpPr>
          <p:nvPr>
            <p:ph type="title"/>
          </p:nvPr>
        </p:nvSpPr>
        <p:spPr>
          <a:xfrm>
            <a:off x="2895600" y="764373"/>
            <a:ext cx="8610600" cy="874856"/>
          </a:xfrm>
        </p:spPr>
        <p:txBody>
          <a:bodyPr>
            <a:normAutofit fontScale="90000"/>
          </a:bodyPr>
          <a:lstStyle/>
          <a:p>
            <a:r>
              <a:rPr lang="ru-RU" b="1" dirty="0"/>
              <a:t>Аномальные перепады погоды: кардиологи и неврологи рассказали, как нам выжить</a:t>
            </a:r>
            <a:br>
              <a:rPr lang="ru-RU" dirty="0"/>
            </a:br>
            <a:endParaRPr lang="ru-RU" dirty="0"/>
          </a:p>
        </p:txBody>
      </p:sp>
      <p:sp>
        <p:nvSpPr>
          <p:cNvPr id="3" name="Объект 2">
            <a:extLst>
              <a:ext uri="{FF2B5EF4-FFF2-40B4-BE49-F238E27FC236}">
                <a16:creationId xmlns:a16="http://schemas.microsoft.com/office/drawing/2014/main" id="{2A402F7B-2B30-4489-BC66-A59C47AF3285}"/>
              </a:ext>
            </a:extLst>
          </p:cNvPr>
          <p:cNvSpPr>
            <a:spLocks noGrp="1"/>
          </p:cNvSpPr>
          <p:nvPr>
            <p:ph idx="1"/>
          </p:nvPr>
        </p:nvSpPr>
        <p:spPr>
          <a:xfrm>
            <a:off x="685800" y="1873405"/>
            <a:ext cx="10820400" cy="4906535"/>
          </a:xfrm>
        </p:spPr>
        <p:txBody>
          <a:bodyPr>
            <a:normAutofit fontScale="92500" lnSpcReduction="10000"/>
          </a:bodyPr>
          <a:lstStyle/>
          <a:p>
            <a:r>
              <a:rPr lang="ru-RU" sz="2800" b="1" dirty="0"/>
              <a:t>По последним данным у 77% взрослых россиян - проблемы с давлением, и частые перепады от морозов к оттепели сильно бьют по сердцу и сосудам</a:t>
            </a:r>
            <a:endParaRPr lang="ru-RU" sz="2800" dirty="0"/>
          </a:p>
          <a:p>
            <a:r>
              <a:rPr lang="ru-RU" sz="2800" dirty="0"/>
              <a:t>Диагноз «гипертония» имеет 20% россиян, то есть каждый пятый взрослый </a:t>
            </a:r>
          </a:p>
          <a:p>
            <a:r>
              <a:rPr lang="ru-RU" sz="2800" dirty="0"/>
              <a:t>Недавнее всероссийское исследование, проведенное под эгидой Минздрава, показало шокирующие цифры: только у 23% наших соотечественников давление соответствует идеалу: 120 на 80 мм </a:t>
            </a:r>
            <a:r>
              <a:rPr lang="ru-RU" sz="2800" dirty="0" err="1"/>
              <a:t>рт</a:t>
            </a:r>
            <a:r>
              <a:rPr lang="ru-RU" sz="2800" dirty="0"/>
              <a:t> ст. У остальных 77%, то есть подавляющего большинства взрослых, давление, как правило, повышено либо (гораздо реже) понижено. Как же вовремя распознать опасность и что делать, чтобы уберечь свои сосуды и «пламенный мотор»?</a:t>
            </a:r>
          </a:p>
          <a:p>
            <a:endParaRPr lang="ru-RU" dirty="0"/>
          </a:p>
        </p:txBody>
      </p:sp>
    </p:spTree>
    <p:extLst>
      <p:ext uri="{BB962C8B-B14F-4D97-AF65-F5344CB8AC3E}">
        <p14:creationId xmlns:p14="http://schemas.microsoft.com/office/powerpoint/2010/main" val="906712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0D8031-3F07-40A8-9A67-798F481932CE}"/>
              </a:ext>
            </a:extLst>
          </p:cNvPr>
          <p:cNvSpPr>
            <a:spLocks noGrp="1"/>
          </p:cNvSpPr>
          <p:nvPr>
            <p:ph type="title"/>
          </p:nvPr>
        </p:nvSpPr>
        <p:spPr>
          <a:xfrm>
            <a:off x="2895600" y="307173"/>
            <a:ext cx="8610600" cy="1293028"/>
          </a:xfrm>
        </p:spPr>
        <p:txBody>
          <a:bodyPr>
            <a:normAutofit fontScale="90000"/>
          </a:bodyPr>
          <a:lstStyle/>
          <a:p>
            <a:r>
              <a:rPr lang="ru-RU" b="1" dirty="0"/>
              <a:t>Клюква, лимонник и кофе. Что есть и пить при резкой смене погоды</a:t>
            </a:r>
            <a:endParaRPr lang="ru-RU" dirty="0"/>
          </a:p>
        </p:txBody>
      </p:sp>
      <p:sp>
        <p:nvSpPr>
          <p:cNvPr id="3" name="Объект 2">
            <a:extLst>
              <a:ext uri="{FF2B5EF4-FFF2-40B4-BE49-F238E27FC236}">
                <a16:creationId xmlns:a16="http://schemas.microsoft.com/office/drawing/2014/main" id="{B28D3311-A72F-49A6-ACCD-1692B2412D13}"/>
              </a:ext>
            </a:extLst>
          </p:cNvPr>
          <p:cNvSpPr>
            <a:spLocks noGrp="1"/>
          </p:cNvSpPr>
          <p:nvPr>
            <p:ph idx="1"/>
          </p:nvPr>
        </p:nvSpPr>
        <p:spPr>
          <a:xfrm>
            <a:off x="441251" y="1600201"/>
            <a:ext cx="10820400" cy="5257799"/>
          </a:xfrm>
        </p:spPr>
        <p:txBody>
          <a:bodyPr>
            <a:normAutofit fontScale="92500" lnSpcReduction="20000"/>
          </a:bodyPr>
          <a:lstStyle/>
          <a:p>
            <a:r>
              <a:rPr lang="ru-RU" sz="3900" b="1" dirty="0"/>
              <a:t>Если атмосферное давление повышается:</a:t>
            </a:r>
          </a:p>
          <a:p>
            <a:r>
              <a:rPr lang="ru-RU" sz="2600" b="1" dirty="0"/>
              <a:t>Молоко</a:t>
            </a:r>
            <a:endParaRPr lang="ru-RU" sz="2600" dirty="0"/>
          </a:p>
          <a:p>
            <a:r>
              <a:rPr lang="ru-RU" sz="2600" b="1" dirty="0"/>
              <a:t>Картофель</a:t>
            </a:r>
            <a:endParaRPr lang="ru-RU" sz="2600" dirty="0"/>
          </a:p>
          <a:p>
            <a:r>
              <a:rPr lang="ru-RU" sz="2600" b="1" dirty="0"/>
              <a:t>Рыба</a:t>
            </a:r>
            <a:endParaRPr lang="ru-RU" sz="2600" dirty="0"/>
          </a:p>
          <a:p>
            <a:r>
              <a:rPr lang="ru-RU" sz="2600" b="1" dirty="0"/>
              <a:t>Свекла</a:t>
            </a:r>
            <a:endParaRPr lang="ru-RU" sz="2600" dirty="0"/>
          </a:p>
          <a:p>
            <a:r>
              <a:rPr lang="ru-RU" sz="2600" b="1" dirty="0"/>
              <a:t>Морская капуста</a:t>
            </a:r>
            <a:endParaRPr lang="ru-RU" sz="2600" dirty="0"/>
          </a:p>
          <a:p>
            <a:r>
              <a:rPr lang="ru-RU" sz="2600" b="1" dirty="0"/>
              <a:t>Клюква</a:t>
            </a:r>
            <a:endParaRPr lang="ru-RU" sz="2600" dirty="0"/>
          </a:p>
          <a:p>
            <a:r>
              <a:rPr lang="ru-RU" sz="3200" dirty="0"/>
              <a:t>Особенно страдают в это время гипертоники. А также аллергики и астматики – им становится трудно дышать. Таким людям будет полезно на несколько дней отказаться от мяса и заменить его молочными продуктами. А также включить в рацион больше продуктов, содержащих антиоксиданты, калий и кальций</a:t>
            </a:r>
            <a:endParaRPr lang="ru-RU" sz="4400" b="1" dirty="0"/>
          </a:p>
          <a:p>
            <a:endParaRPr lang="ru-RU" sz="3200" dirty="0"/>
          </a:p>
          <a:p>
            <a:endParaRPr lang="ru-RU" dirty="0"/>
          </a:p>
        </p:txBody>
      </p:sp>
    </p:spTree>
    <p:extLst>
      <p:ext uri="{BB962C8B-B14F-4D97-AF65-F5344CB8AC3E}">
        <p14:creationId xmlns:p14="http://schemas.microsoft.com/office/powerpoint/2010/main" val="3698250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5DA661-2FE2-4B07-882F-8F08B74FC9BA}"/>
              </a:ext>
            </a:extLst>
          </p:cNvPr>
          <p:cNvSpPr>
            <a:spLocks noGrp="1"/>
          </p:cNvSpPr>
          <p:nvPr>
            <p:ph type="title"/>
          </p:nvPr>
        </p:nvSpPr>
        <p:spPr>
          <a:xfrm>
            <a:off x="2810540" y="296541"/>
            <a:ext cx="8610600" cy="1293028"/>
          </a:xfrm>
        </p:spPr>
        <p:txBody>
          <a:bodyPr>
            <a:normAutofit fontScale="90000"/>
          </a:bodyPr>
          <a:lstStyle/>
          <a:p>
            <a:r>
              <a:rPr lang="ru-RU" b="1" dirty="0"/>
              <a:t>что нельзя есть при высоком атмосферном давлении</a:t>
            </a:r>
            <a:br>
              <a:rPr lang="ru-RU" dirty="0"/>
            </a:br>
            <a:endParaRPr lang="ru-RU" dirty="0"/>
          </a:p>
        </p:txBody>
      </p:sp>
      <p:sp>
        <p:nvSpPr>
          <p:cNvPr id="3" name="Объект 2">
            <a:extLst>
              <a:ext uri="{FF2B5EF4-FFF2-40B4-BE49-F238E27FC236}">
                <a16:creationId xmlns:a16="http://schemas.microsoft.com/office/drawing/2014/main" id="{0CB25D21-7DF2-4EA1-A254-00EBDC01EB72}"/>
              </a:ext>
            </a:extLst>
          </p:cNvPr>
          <p:cNvSpPr>
            <a:spLocks noGrp="1"/>
          </p:cNvSpPr>
          <p:nvPr>
            <p:ph idx="1"/>
          </p:nvPr>
        </p:nvSpPr>
        <p:spPr>
          <a:xfrm>
            <a:off x="685800" y="1371599"/>
            <a:ext cx="10735340" cy="5613991"/>
          </a:xfrm>
        </p:spPr>
        <p:txBody>
          <a:bodyPr numCol="2">
            <a:normAutofit/>
          </a:bodyPr>
          <a:lstStyle/>
          <a:p>
            <a:pPr marL="0" indent="0">
              <a:buNone/>
            </a:pPr>
            <a:r>
              <a:rPr lang="ru-RU" sz="3000" dirty="0"/>
              <a:t>Во время высокого атмосферного давления метеозависимые люди могут чувствовать слабость, головные боли вплоть до мигреней, тошноту. Страдают сосуды, в том числе сосуды головного мозга, страдает желудочно-кишечный тракт. Вот их-то и нужно поддерживать в первую очередь.</a:t>
            </a:r>
          </a:p>
          <a:p>
            <a:r>
              <a:rPr lang="ru-RU" sz="3000" b="1" dirty="0"/>
              <a:t>Соль</a:t>
            </a:r>
            <a:endParaRPr lang="ru-RU" sz="3000" dirty="0"/>
          </a:p>
          <a:p>
            <a:r>
              <a:rPr lang="ru-RU" sz="3000" b="1" dirty="0"/>
              <a:t>Острые блюда</a:t>
            </a:r>
            <a:endParaRPr lang="ru-RU" sz="3000" dirty="0"/>
          </a:p>
          <a:p>
            <a:r>
              <a:rPr lang="ru-RU" sz="3000" b="1" dirty="0"/>
              <a:t>Газированные напитки</a:t>
            </a:r>
            <a:endParaRPr lang="ru-RU" sz="3000" dirty="0"/>
          </a:p>
          <a:p>
            <a:r>
              <a:rPr lang="ru-RU" sz="3000" b="1" dirty="0"/>
              <a:t>Алкоголь</a:t>
            </a:r>
            <a:endParaRPr lang="ru-RU" sz="3000" dirty="0"/>
          </a:p>
          <a:p>
            <a:r>
              <a:rPr lang="ru-RU" sz="3000" b="1" dirty="0"/>
              <a:t>Кофе</a:t>
            </a:r>
            <a:endParaRPr lang="ru-RU" sz="3000" dirty="0"/>
          </a:p>
          <a:p>
            <a:r>
              <a:rPr lang="ru-RU" sz="3000" b="1" dirty="0"/>
              <a:t>Копчености</a:t>
            </a:r>
            <a:endParaRPr lang="ru-RU" sz="3000" dirty="0"/>
          </a:p>
          <a:p>
            <a:r>
              <a:rPr lang="ru-RU" sz="3000" b="1" dirty="0"/>
              <a:t>Выпечка</a:t>
            </a:r>
            <a:endParaRPr lang="ru-RU" sz="3000" dirty="0"/>
          </a:p>
          <a:p>
            <a:endParaRPr lang="ru-RU" dirty="0"/>
          </a:p>
        </p:txBody>
      </p:sp>
    </p:spTree>
    <p:extLst>
      <p:ext uri="{BB962C8B-B14F-4D97-AF65-F5344CB8AC3E}">
        <p14:creationId xmlns:p14="http://schemas.microsoft.com/office/powerpoint/2010/main" val="2499599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7BE82E-95D7-4416-AD68-8FCEF1BF4CD9}"/>
              </a:ext>
            </a:extLst>
          </p:cNvPr>
          <p:cNvSpPr>
            <a:spLocks noGrp="1"/>
          </p:cNvSpPr>
          <p:nvPr>
            <p:ph type="title"/>
          </p:nvPr>
        </p:nvSpPr>
        <p:spPr>
          <a:xfrm>
            <a:off x="2746745" y="0"/>
            <a:ext cx="8610600" cy="1293028"/>
          </a:xfrm>
        </p:spPr>
        <p:txBody>
          <a:bodyPr/>
          <a:lstStyle/>
          <a:p>
            <a:r>
              <a:rPr lang="ru-RU" dirty="0"/>
              <a:t>Головная боль с неба </a:t>
            </a:r>
          </a:p>
        </p:txBody>
      </p:sp>
      <p:sp>
        <p:nvSpPr>
          <p:cNvPr id="3" name="Объект 2">
            <a:extLst>
              <a:ext uri="{FF2B5EF4-FFF2-40B4-BE49-F238E27FC236}">
                <a16:creationId xmlns:a16="http://schemas.microsoft.com/office/drawing/2014/main" id="{7F0BF2DC-DF5B-4614-9A51-BF8889D5105B}"/>
              </a:ext>
            </a:extLst>
          </p:cNvPr>
          <p:cNvSpPr>
            <a:spLocks noGrp="1"/>
          </p:cNvSpPr>
          <p:nvPr>
            <p:ph idx="1"/>
          </p:nvPr>
        </p:nvSpPr>
        <p:spPr>
          <a:xfrm>
            <a:off x="685800" y="946298"/>
            <a:ext cx="10820400" cy="5635255"/>
          </a:xfrm>
        </p:spPr>
        <p:txBody>
          <a:bodyPr>
            <a:normAutofit fontScale="92500" lnSpcReduction="10000"/>
          </a:bodyPr>
          <a:lstStyle/>
          <a:p>
            <a:pPr marL="0" indent="0">
              <a:buNone/>
            </a:pPr>
            <a:r>
              <a:rPr lang="ru-RU" sz="3000" b="1" dirty="0"/>
              <a:t>Можно ли избежать влияния магнитных бурь на организм?</a:t>
            </a:r>
            <a:endParaRPr lang="ru-RU" sz="3000" dirty="0"/>
          </a:p>
          <a:p>
            <a:r>
              <a:rPr lang="ru-RU" sz="2800" dirty="0"/>
              <a:t>Нет. Однако можно соблюдать нехитрые правила, чтобы минимизировать негативный эффект. Например, в тяжелые дни лучше ограничить физическую нагрузку, избегать нарушений режима сна, командировок с длительными перелетами. Желательно чаще находиться на свежем воздухе, употреблять достаточное количество жидкости, овощей и фруктов. Важно измерять артериальное давление, вовремя принимать лекарства. Пожилым людям крепкие алкогольные напитки лучше исключить вообще. Но если здоровье позволяет, можно выпить бокал натурального красного вина. Из-за интенсивной выработки адреналина магнитные бури могут вызвать повышенный аппетит. В таком случае не надо увлекаться мясной пищей, лучше обратить внимание на овощи, фрукты, рыбу.</a:t>
            </a:r>
          </a:p>
        </p:txBody>
      </p:sp>
    </p:spTree>
    <p:extLst>
      <p:ext uri="{BB962C8B-B14F-4D97-AF65-F5344CB8AC3E}">
        <p14:creationId xmlns:p14="http://schemas.microsoft.com/office/powerpoint/2010/main" val="655324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02FAB7-FE8A-4F36-80C6-B4D535043865}"/>
              </a:ext>
            </a:extLst>
          </p:cNvPr>
          <p:cNvSpPr>
            <a:spLocks noGrp="1"/>
          </p:cNvSpPr>
          <p:nvPr>
            <p:ph type="title"/>
          </p:nvPr>
        </p:nvSpPr>
        <p:spPr>
          <a:xfrm>
            <a:off x="2895600" y="-128762"/>
            <a:ext cx="8610600" cy="1293028"/>
          </a:xfrm>
        </p:spPr>
        <p:txBody>
          <a:bodyPr/>
          <a:lstStyle/>
          <a:p>
            <a:r>
              <a:rPr lang="ru-RU" dirty="0"/>
              <a:t>Головная боль с неба </a:t>
            </a:r>
          </a:p>
        </p:txBody>
      </p:sp>
      <p:sp>
        <p:nvSpPr>
          <p:cNvPr id="3" name="Объект 2">
            <a:extLst>
              <a:ext uri="{FF2B5EF4-FFF2-40B4-BE49-F238E27FC236}">
                <a16:creationId xmlns:a16="http://schemas.microsoft.com/office/drawing/2014/main" id="{FC96EA27-ACE0-49C4-8EE2-5D328A4557E7}"/>
              </a:ext>
            </a:extLst>
          </p:cNvPr>
          <p:cNvSpPr>
            <a:spLocks noGrp="1"/>
          </p:cNvSpPr>
          <p:nvPr>
            <p:ph idx="1"/>
          </p:nvPr>
        </p:nvSpPr>
        <p:spPr>
          <a:xfrm>
            <a:off x="685800" y="1116420"/>
            <a:ext cx="10820400" cy="5741580"/>
          </a:xfrm>
        </p:spPr>
        <p:txBody>
          <a:bodyPr>
            <a:normAutofit/>
          </a:bodyPr>
          <a:lstStyle/>
          <a:p>
            <a:pPr marL="0" indent="0">
              <a:buNone/>
            </a:pPr>
            <a:r>
              <a:rPr lang="ru-RU" sz="2800" b="1" dirty="0"/>
              <a:t>А что делать, если во время магнитной бури "прихватило" прямо на работе?</a:t>
            </a:r>
            <a:endParaRPr lang="ru-RU" sz="2800" dirty="0"/>
          </a:p>
          <a:p>
            <a:r>
              <a:rPr lang="ru-RU" sz="2800" dirty="0"/>
              <a:t>Самое простое средство - принять обычный аспирин. Во время магнитной бури наиболее эффективен прием 150-200 мг этого препарата. Или комбинацию аспирина и </a:t>
            </a:r>
            <a:r>
              <a:rPr lang="ru-RU" sz="2800" dirty="0" err="1"/>
              <a:t>плавикса</a:t>
            </a:r>
            <a:r>
              <a:rPr lang="ru-RU" sz="2800" dirty="0"/>
              <a:t> (75 мг). Но только в том случае, если это пациенту не противопоказано, так как бесконтрольный прием этих препаратов может спровоцировать эрозии и даже язву желудка. Можно рекомендовать прием глицина. Эта незаменимая аминокислота благоприятно действует на головной мозг, уменьшает повышенную возбудимость.</a:t>
            </a:r>
          </a:p>
          <a:p>
            <a:endParaRPr lang="ru-RU" dirty="0"/>
          </a:p>
        </p:txBody>
      </p:sp>
    </p:spTree>
    <p:extLst>
      <p:ext uri="{BB962C8B-B14F-4D97-AF65-F5344CB8AC3E}">
        <p14:creationId xmlns:p14="http://schemas.microsoft.com/office/powerpoint/2010/main" val="299202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199F37-5196-4528-9951-30915D791563}"/>
              </a:ext>
            </a:extLst>
          </p:cNvPr>
          <p:cNvSpPr>
            <a:spLocks noGrp="1"/>
          </p:cNvSpPr>
          <p:nvPr>
            <p:ph type="title"/>
          </p:nvPr>
        </p:nvSpPr>
        <p:spPr/>
        <p:txBody>
          <a:bodyPr>
            <a:normAutofit/>
          </a:bodyPr>
          <a:lstStyle/>
          <a:p>
            <a:r>
              <a:rPr lang="ru-RU" sz="4400" dirty="0"/>
              <a:t>Источники</a:t>
            </a:r>
          </a:p>
        </p:txBody>
      </p:sp>
      <p:sp>
        <p:nvSpPr>
          <p:cNvPr id="4" name="Rectangle 1">
            <a:extLst>
              <a:ext uri="{FF2B5EF4-FFF2-40B4-BE49-F238E27FC236}">
                <a16:creationId xmlns:a16="http://schemas.microsoft.com/office/drawing/2014/main" id="{CE517623-3831-46B9-828E-D66E28F1BAEB}"/>
              </a:ext>
            </a:extLst>
          </p:cNvPr>
          <p:cNvSpPr>
            <a:spLocks noGrp="1" noChangeArrowheads="1"/>
          </p:cNvSpPr>
          <p:nvPr>
            <p:ph idx="1"/>
          </p:nvPr>
        </p:nvSpPr>
        <p:spPr bwMode="auto">
          <a:xfrm>
            <a:off x="685800" y="1946005"/>
            <a:ext cx="11155680" cy="452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pPr>
            <a:r>
              <a:rPr kumimoji="0" lang="ru-RU" altLang="ru-RU" sz="4000" b="0" i="0" u="none" strike="noStrike" cap="none" normalizeH="0" baseline="0" dirty="0">
                <a:ln>
                  <a:noFill/>
                </a:ln>
                <a:solidFill>
                  <a:schemeClr val="tx1"/>
                </a:solidFill>
                <a:effectLst/>
                <a:latin typeface="Calibri" panose="020F0502020204030204" pitchFamily="34" charset="0"/>
              </a:rPr>
              <a:t>Учебное пособие В.А. Малова «Сестринское дело при инфекционных заболеваниях» </a:t>
            </a:r>
          </a:p>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pPr>
            <a:r>
              <a:rPr kumimoji="0" lang="ru-RU" altLang="ru-RU" sz="4000" b="0" i="0" u="none" strike="noStrike" cap="none" normalizeH="0" baseline="0" dirty="0">
                <a:ln>
                  <a:noFill/>
                </a:ln>
                <a:solidFill>
                  <a:schemeClr val="tx1"/>
                </a:solidFill>
                <a:effectLst/>
                <a:latin typeface="Calibri" panose="020F0502020204030204" pitchFamily="34" charset="0"/>
              </a:rPr>
              <a:t>Лекции с презентациями, семинары и практические занятия по теме «Инфекционные болезни». Текстовая информация по темам.  (Преподаватель И.А. Попов).</a:t>
            </a:r>
          </a:p>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pPr>
            <a:r>
              <a:rPr lang="ru-RU" altLang="ru-RU" sz="4000" dirty="0">
                <a:latin typeface="Calibri" panose="020F0502020204030204" pitchFamily="34" charset="0"/>
              </a:rPr>
              <a:t>Фото с просторов интернета</a:t>
            </a:r>
          </a:p>
          <a:p>
            <a:pPr marL="0" marR="0" lvl="0" indent="0" algn="l" defTabSz="914400" rtl="0" eaLnBrk="1" fontAlgn="base" latinLnBrk="0" hangingPunct="1">
              <a:lnSpc>
                <a:spcPct val="90000"/>
              </a:lnSpc>
              <a:spcBef>
                <a:spcPct val="20000"/>
              </a:spcBef>
              <a:spcAft>
                <a:spcPct val="0"/>
              </a:spcAft>
              <a:buClrTx/>
              <a:buSz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31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D00899-1BDB-4940-86B5-548AEDCCD810}"/>
              </a:ext>
            </a:extLst>
          </p:cNvPr>
          <p:cNvSpPr>
            <a:spLocks noGrp="1"/>
          </p:cNvSpPr>
          <p:nvPr>
            <p:ph type="title"/>
          </p:nvPr>
        </p:nvSpPr>
        <p:spPr>
          <a:xfrm>
            <a:off x="2895600" y="764373"/>
            <a:ext cx="8610600" cy="495715"/>
          </a:xfrm>
        </p:spPr>
        <p:txBody>
          <a:bodyPr>
            <a:normAutofit fontScale="90000"/>
          </a:bodyPr>
          <a:lstStyle/>
          <a:p>
            <a:r>
              <a:rPr lang="ru-RU" b="1" dirty="0"/>
              <a:t>Аномальные перепады погоды: кардиологи и неврологи рассказали, как нам выжить</a:t>
            </a:r>
            <a:endParaRPr lang="ru-RU" dirty="0"/>
          </a:p>
        </p:txBody>
      </p:sp>
      <p:sp>
        <p:nvSpPr>
          <p:cNvPr id="3" name="Объект 2">
            <a:extLst>
              <a:ext uri="{FF2B5EF4-FFF2-40B4-BE49-F238E27FC236}">
                <a16:creationId xmlns:a16="http://schemas.microsoft.com/office/drawing/2014/main" id="{F999E541-22F5-49BC-924B-8D0D7CC85330}"/>
              </a:ext>
            </a:extLst>
          </p:cNvPr>
          <p:cNvSpPr>
            <a:spLocks noGrp="1"/>
          </p:cNvSpPr>
          <p:nvPr>
            <p:ph idx="1"/>
          </p:nvPr>
        </p:nvSpPr>
        <p:spPr>
          <a:xfrm>
            <a:off x="685800" y="1795346"/>
            <a:ext cx="10820400" cy="4928839"/>
          </a:xfrm>
        </p:spPr>
        <p:txBody>
          <a:bodyPr/>
          <a:lstStyle/>
          <a:p>
            <a:r>
              <a:rPr lang="ru-RU" dirty="0"/>
              <a:t>- Идеальное давление: 120/80 мм </a:t>
            </a:r>
            <a:r>
              <a:rPr lang="ru-RU" dirty="0" err="1"/>
              <a:t>рт</a:t>
            </a:r>
            <a:r>
              <a:rPr lang="ru-RU" dirty="0"/>
              <a:t> </a:t>
            </a:r>
            <a:r>
              <a:rPr lang="ru-RU" dirty="0" err="1"/>
              <a:t>ст</a:t>
            </a:r>
            <a:endParaRPr lang="ru-RU" dirty="0"/>
          </a:p>
          <a:p>
            <a:r>
              <a:rPr lang="ru-RU" dirty="0"/>
              <a:t>- Гипертония: 140/90 мм </a:t>
            </a:r>
            <a:r>
              <a:rPr lang="ru-RU" dirty="0" err="1"/>
              <a:t>рт</a:t>
            </a:r>
            <a:r>
              <a:rPr lang="ru-RU" dirty="0"/>
              <a:t> </a:t>
            </a:r>
            <a:r>
              <a:rPr lang="ru-RU" dirty="0" err="1"/>
              <a:t>ст</a:t>
            </a:r>
            <a:r>
              <a:rPr lang="ru-RU" dirty="0"/>
              <a:t> и выше</a:t>
            </a:r>
          </a:p>
          <a:p>
            <a:r>
              <a:rPr lang="ru-RU" dirty="0"/>
              <a:t>- </a:t>
            </a:r>
            <a:r>
              <a:rPr lang="ru-RU" dirty="0" err="1"/>
              <a:t>Предгипертензия</a:t>
            </a:r>
            <a:r>
              <a:rPr lang="ru-RU" dirty="0"/>
              <a:t> (пограничное состояние): 121 - 139 мм </a:t>
            </a:r>
            <a:r>
              <a:rPr lang="ru-RU" dirty="0" err="1"/>
              <a:t>рт</a:t>
            </a:r>
            <a:r>
              <a:rPr lang="ru-RU" dirty="0"/>
              <a:t> </a:t>
            </a:r>
            <a:r>
              <a:rPr lang="ru-RU" dirty="0" err="1"/>
              <a:t>ст</a:t>
            </a:r>
            <a:r>
              <a:rPr lang="ru-RU" dirty="0"/>
              <a:t> («верхнее» давление), 81 - 89 мм </a:t>
            </a:r>
            <a:r>
              <a:rPr lang="ru-RU" dirty="0" err="1"/>
              <a:t>рт</a:t>
            </a:r>
            <a:r>
              <a:rPr lang="ru-RU" dirty="0"/>
              <a:t> </a:t>
            </a:r>
            <a:r>
              <a:rPr lang="ru-RU" dirty="0" err="1"/>
              <a:t>ст</a:t>
            </a:r>
            <a:r>
              <a:rPr lang="ru-RU" dirty="0"/>
              <a:t> («нижнее»).</a:t>
            </a:r>
          </a:p>
          <a:p>
            <a:endParaRPr lang="ru-RU" dirty="0"/>
          </a:p>
        </p:txBody>
      </p:sp>
      <p:pic>
        <p:nvPicPr>
          <p:cNvPr id="3074" name="Picture 2" descr="ÐÐ°ÑÑÐ¸Ð½ÐºÐ¸ Ð¿Ð¾ Ð·Ð°Ð¿ÑÐ¾ÑÑ Ð´Ð°Ð²Ð»ÐµÐ½Ðµ">
            <a:extLst>
              <a:ext uri="{FF2B5EF4-FFF2-40B4-BE49-F238E27FC236}">
                <a16:creationId xmlns:a16="http://schemas.microsoft.com/office/drawing/2014/main" id="{154D0C5D-C321-48FB-8789-BAB03159AF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429000"/>
            <a:ext cx="6829063"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340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F9625D-7DCF-40C4-8218-8DAA68A81CD6}"/>
              </a:ext>
            </a:extLst>
          </p:cNvPr>
          <p:cNvSpPr>
            <a:spLocks noGrp="1"/>
          </p:cNvSpPr>
          <p:nvPr>
            <p:ph type="title"/>
          </p:nvPr>
        </p:nvSpPr>
        <p:spPr/>
        <p:txBody>
          <a:bodyPr>
            <a:normAutofit fontScale="90000"/>
          </a:bodyPr>
          <a:lstStyle/>
          <a:p>
            <a:r>
              <a:rPr lang="ru-RU" b="1" dirty="0"/>
              <a:t>5 правил, чтобы улучшить свое самочувствие при проблемах с давлением</a:t>
            </a:r>
            <a:br>
              <a:rPr lang="ru-RU" dirty="0"/>
            </a:br>
            <a:endParaRPr lang="ru-RU" dirty="0"/>
          </a:p>
        </p:txBody>
      </p:sp>
      <p:sp>
        <p:nvSpPr>
          <p:cNvPr id="3" name="Объект 2">
            <a:extLst>
              <a:ext uri="{FF2B5EF4-FFF2-40B4-BE49-F238E27FC236}">
                <a16:creationId xmlns:a16="http://schemas.microsoft.com/office/drawing/2014/main" id="{48B518E3-619C-408D-8BD4-EB5920AA69DF}"/>
              </a:ext>
            </a:extLst>
          </p:cNvPr>
          <p:cNvSpPr>
            <a:spLocks noGrp="1"/>
          </p:cNvSpPr>
          <p:nvPr>
            <p:ph idx="1"/>
          </p:nvPr>
        </p:nvSpPr>
        <p:spPr/>
        <p:txBody>
          <a:bodyPr>
            <a:normAutofit lnSpcReduction="10000"/>
          </a:bodyPr>
          <a:lstStyle/>
          <a:p>
            <a:r>
              <a:rPr lang="ru-RU" sz="3200" b="1" dirty="0"/>
              <a:t>Разумные физические нагрузки</a:t>
            </a:r>
          </a:p>
          <a:p>
            <a:r>
              <a:rPr lang="ru-RU" sz="3200" b="1" dirty="0"/>
              <a:t>Не злоупотребляйте солеными блюдами и жидкостью</a:t>
            </a:r>
          </a:p>
          <a:p>
            <a:r>
              <a:rPr lang="ru-RU" sz="3200" b="1" dirty="0"/>
              <a:t>Из продуктов налегайте на овощи - морковку, свеклу, капусту</a:t>
            </a:r>
          </a:p>
          <a:p>
            <a:r>
              <a:rPr lang="ru-RU" sz="3200" b="1" dirty="0"/>
              <a:t>Также добавляйте полезные растительные масла</a:t>
            </a:r>
          </a:p>
          <a:p>
            <a:r>
              <a:rPr lang="ru-RU" sz="3200" b="1" dirty="0"/>
              <a:t>Старайтесь снижать стресс.</a:t>
            </a:r>
            <a:endParaRPr lang="ru-RU" sz="3200" dirty="0"/>
          </a:p>
        </p:txBody>
      </p:sp>
    </p:spTree>
    <p:extLst>
      <p:ext uri="{BB962C8B-B14F-4D97-AF65-F5344CB8AC3E}">
        <p14:creationId xmlns:p14="http://schemas.microsoft.com/office/powerpoint/2010/main" val="1521974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F5594C-8C47-434C-9ECC-44BF29515B2F}"/>
              </a:ext>
            </a:extLst>
          </p:cNvPr>
          <p:cNvSpPr>
            <a:spLocks noGrp="1"/>
          </p:cNvSpPr>
          <p:nvPr>
            <p:ph type="title"/>
          </p:nvPr>
        </p:nvSpPr>
        <p:spPr>
          <a:xfrm>
            <a:off x="2895600" y="764373"/>
            <a:ext cx="8610600" cy="439959"/>
          </a:xfrm>
        </p:spPr>
        <p:txBody>
          <a:bodyPr>
            <a:normAutofit fontScale="90000"/>
          </a:bodyPr>
          <a:lstStyle/>
          <a:p>
            <a:r>
              <a:rPr lang="ru-RU" dirty="0"/>
              <a:t>Чем опасно высокое атмосферное давление?</a:t>
            </a:r>
            <a:br>
              <a:rPr lang="ru-RU" dirty="0"/>
            </a:br>
            <a:endParaRPr lang="ru-RU" dirty="0"/>
          </a:p>
        </p:txBody>
      </p:sp>
      <p:sp>
        <p:nvSpPr>
          <p:cNvPr id="3" name="Объект 2">
            <a:extLst>
              <a:ext uri="{FF2B5EF4-FFF2-40B4-BE49-F238E27FC236}">
                <a16:creationId xmlns:a16="http://schemas.microsoft.com/office/drawing/2014/main" id="{5AEB0D8B-2DFC-4D2C-81A2-EB689309C88A}"/>
              </a:ext>
            </a:extLst>
          </p:cNvPr>
          <p:cNvSpPr>
            <a:spLocks noGrp="1"/>
          </p:cNvSpPr>
          <p:nvPr>
            <p:ph idx="1"/>
          </p:nvPr>
        </p:nvSpPr>
        <p:spPr>
          <a:xfrm>
            <a:off x="685800" y="1382751"/>
            <a:ext cx="10820400" cy="5207620"/>
          </a:xfrm>
        </p:spPr>
        <p:txBody>
          <a:bodyPr>
            <a:normAutofit lnSpcReduction="10000"/>
          </a:bodyPr>
          <a:lstStyle/>
          <a:p>
            <a:r>
              <a:rPr lang="ru-RU" sz="2800" dirty="0"/>
              <a:t>Повышается риск ишемических инсультов и кровоизлияний в мозг, а также инфарктов. Ну и просто гипертонических кризов и стенокардии</a:t>
            </a:r>
          </a:p>
          <a:p>
            <a:r>
              <a:rPr lang="ru-RU" sz="2800" dirty="0"/>
              <a:t>У гипертоников в такую погоду понижается работоспособность, болит голова, может быть шум в ушах и даже может покраснеть лицо (один из признаков повышенного давления)</a:t>
            </a:r>
          </a:p>
          <a:p>
            <a:r>
              <a:rPr lang="ru-RU" sz="2800" dirty="0"/>
              <a:t>Погода влияет не только на ваше артериальное давление. Сонливость, апатия, слабость, ощущение ломоты и даже немотивированная тревога — это лишь некоторые "подарки", которые может преподнести такая погода не только гипертоникам, но и совершенно здоровым людям.</a:t>
            </a:r>
          </a:p>
          <a:p>
            <a:endParaRPr lang="ru-RU" sz="2400" dirty="0"/>
          </a:p>
          <a:p>
            <a:endParaRPr lang="ru-RU" sz="2400" dirty="0"/>
          </a:p>
        </p:txBody>
      </p:sp>
    </p:spTree>
    <p:extLst>
      <p:ext uri="{BB962C8B-B14F-4D97-AF65-F5344CB8AC3E}">
        <p14:creationId xmlns:p14="http://schemas.microsoft.com/office/powerpoint/2010/main" val="3088591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5D91B6-683D-4721-B5C4-5D8091014B67}"/>
              </a:ext>
            </a:extLst>
          </p:cNvPr>
          <p:cNvSpPr>
            <a:spLocks noGrp="1"/>
          </p:cNvSpPr>
          <p:nvPr>
            <p:ph type="title"/>
          </p:nvPr>
        </p:nvSpPr>
        <p:spPr>
          <a:xfrm>
            <a:off x="2895600" y="764373"/>
            <a:ext cx="8610600" cy="707588"/>
          </a:xfrm>
        </p:spPr>
        <p:txBody>
          <a:bodyPr>
            <a:normAutofit fontScale="90000"/>
          </a:bodyPr>
          <a:lstStyle/>
          <a:p>
            <a:r>
              <a:rPr lang="ru-RU" b="1" dirty="0"/>
              <a:t>Чем опасно рекордно низкое атмосферное давление?</a:t>
            </a:r>
            <a:br>
              <a:rPr lang="ru-RU" dirty="0"/>
            </a:br>
            <a:endParaRPr lang="ru-RU" dirty="0"/>
          </a:p>
        </p:txBody>
      </p:sp>
      <p:sp>
        <p:nvSpPr>
          <p:cNvPr id="3" name="Объект 2">
            <a:extLst>
              <a:ext uri="{FF2B5EF4-FFF2-40B4-BE49-F238E27FC236}">
                <a16:creationId xmlns:a16="http://schemas.microsoft.com/office/drawing/2014/main" id="{38D8324C-FDA6-4E39-8B67-B78D27B6E621}"/>
              </a:ext>
            </a:extLst>
          </p:cNvPr>
          <p:cNvSpPr>
            <a:spLocks noGrp="1"/>
          </p:cNvSpPr>
          <p:nvPr>
            <p:ph idx="1"/>
          </p:nvPr>
        </p:nvSpPr>
        <p:spPr>
          <a:xfrm>
            <a:off x="685800" y="1471961"/>
            <a:ext cx="10820400" cy="5207619"/>
          </a:xfrm>
        </p:spPr>
        <p:txBody>
          <a:bodyPr>
            <a:normAutofit fontScale="92500" lnSpcReduction="10000"/>
          </a:bodyPr>
          <a:lstStyle/>
          <a:p>
            <a:pPr lvl="0"/>
            <a:r>
              <a:rPr lang="ru-RU" sz="2800" dirty="0"/>
              <a:t>Повышается риск ишемических инсультов</a:t>
            </a:r>
          </a:p>
          <a:p>
            <a:pPr lvl="0"/>
            <a:r>
              <a:rPr lang="ru-RU" sz="2800" dirty="0"/>
              <a:t>и кровоизлияний в мозг</a:t>
            </a:r>
          </a:p>
          <a:p>
            <a:pPr lvl="0"/>
            <a:r>
              <a:rPr lang="ru-RU" sz="2800" dirty="0"/>
              <a:t>инфарктов</a:t>
            </a:r>
          </a:p>
          <a:p>
            <a:pPr lvl="0"/>
            <a:r>
              <a:rPr lang="ru-RU" sz="2800" dirty="0"/>
              <a:t>гипертонических кризов и </a:t>
            </a:r>
          </a:p>
          <a:p>
            <a:pPr lvl="0"/>
            <a:r>
              <a:rPr lang="ru-RU" sz="2800" dirty="0"/>
              <a:t>стенокардии </a:t>
            </a:r>
          </a:p>
          <a:p>
            <a:pPr lvl="0"/>
            <a:r>
              <a:rPr lang="ru-RU" sz="2800" dirty="0"/>
              <a:t>у гипотоников (люди с пониженным артериальным давлением) оно ещё сильнее понижается</a:t>
            </a:r>
          </a:p>
          <a:p>
            <a:pPr lvl="0"/>
            <a:r>
              <a:rPr lang="ru-RU" sz="2800" dirty="0"/>
              <a:t>у гипертоников (люди с повышенным артериальным давлением) оно повышается</a:t>
            </a:r>
          </a:p>
          <a:p>
            <a:r>
              <a:rPr lang="ru-RU" sz="2800" dirty="0"/>
              <a:t>У гипотоников резкое падение давления </a:t>
            </a:r>
            <a:r>
              <a:rPr lang="ru-RU" sz="2800" u="sng" dirty="0"/>
              <a:t>сопровождается тошнотой, головокружением, обмороком, а в худшем случае — сердечным приступом (из-за плохого кровоснабжения тканей организма)</a:t>
            </a:r>
            <a:endParaRPr lang="ru-RU" sz="2800" dirty="0"/>
          </a:p>
          <a:p>
            <a:pPr lvl="0"/>
            <a:endParaRPr lang="ru-RU" sz="2800" dirty="0"/>
          </a:p>
          <a:p>
            <a:endParaRPr lang="ru-RU" dirty="0"/>
          </a:p>
        </p:txBody>
      </p:sp>
    </p:spTree>
    <p:extLst>
      <p:ext uri="{BB962C8B-B14F-4D97-AF65-F5344CB8AC3E}">
        <p14:creationId xmlns:p14="http://schemas.microsoft.com/office/powerpoint/2010/main" val="4127003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525F359-93BD-49B0-9E55-2CEE8CA2C484}"/>
              </a:ext>
            </a:extLst>
          </p:cNvPr>
          <p:cNvSpPr>
            <a:spLocks noGrp="1"/>
          </p:cNvSpPr>
          <p:nvPr>
            <p:ph idx="1"/>
          </p:nvPr>
        </p:nvSpPr>
        <p:spPr>
          <a:xfrm>
            <a:off x="607741" y="891250"/>
            <a:ext cx="10820400" cy="5762333"/>
          </a:xfrm>
        </p:spPr>
        <p:txBody>
          <a:bodyPr/>
          <a:lstStyle/>
          <a:p>
            <a:r>
              <a:rPr lang="ru-RU" sz="3600" b="1" dirty="0"/>
              <a:t>Магнитные бури представляют собой опасность для метеочувствительных людей: они вызывают сильные головные боли, мигрени, бессонницу, перепады давления и сильное сердцебиение. Кроме того, на фоне плохого самочувствия наступает кислородное голодание. Врачи советуют таким людям снизить на время бури физическую нагрузку и пить больше жидкости.</a:t>
            </a:r>
          </a:p>
          <a:p>
            <a:endParaRPr lang="ru-RU" sz="2400" dirty="0"/>
          </a:p>
          <a:p>
            <a:endParaRPr lang="ru-RU" dirty="0"/>
          </a:p>
        </p:txBody>
      </p:sp>
    </p:spTree>
    <p:extLst>
      <p:ext uri="{BB962C8B-B14F-4D97-AF65-F5344CB8AC3E}">
        <p14:creationId xmlns:p14="http://schemas.microsoft.com/office/powerpoint/2010/main" val="15703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FC4DB4-364C-4BF8-8F99-95D8BAEDE8AD}"/>
              </a:ext>
            </a:extLst>
          </p:cNvPr>
          <p:cNvSpPr>
            <a:spLocks noGrp="1"/>
          </p:cNvSpPr>
          <p:nvPr>
            <p:ph type="title"/>
          </p:nvPr>
        </p:nvSpPr>
        <p:spPr>
          <a:xfrm>
            <a:off x="2895600" y="764373"/>
            <a:ext cx="8610600" cy="2430240"/>
          </a:xfrm>
        </p:spPr>
        <p:txBody>
          <a:bodyPr>
            <a:normAutofit fontScale="90000"/>
          </a:bodyPr>
          <a:lstStyle/>
          <a:p>
            <a:r>
              <a:rPr lang="ru-RU" dirty="0"/>
              <a:t>Самая мощная буря за всю историю изучения магнитного поля Земли произошла в 1859 году. Она длилась шесть дней и получила название </a:t>
            </a:r>
            <a:r>
              <a:rPr lang="ru-RU" dirty="0">
                <a:hlinkClick r:id="rId2"/>
              </a:rPr>
              <a:t>"Солнечный </a:t>
            </a:r>
            <a:r>
              <a:rPr lang="ru-RU" dirty="0" err="1">
                <a:hlinkClick r:id="rId2"/>
              </a:rPr>
              <a:t>супершторм</a:t>
            </a:r>
            <a:r>
              <a:rPr lang="ru-RU" dirty="0">
                <a:hlinkClick r:id="rId2"/>
              </a:rPr>
              <a:t>"</a:t>
            </a:r>
            <a:r>
              <a:rPr lang="ru-RU" dirty="0"/>
              <a:t>.</a:t>
            </a:r>
            <a:br>
              <a:rPr lang="ru-RU" dirty="0"/>
            </a:br>
            <a:endParaRPr lang="ru-RU" dirty="0"/>
          </a:p>
        </p:txBody>
      </p:sp>
      <p:pic>
        <p:nvPicPr>
          <p:cNvPr id="5122" name="Picture 2" descr="ÐÐ°ÑÑÐ¸Ð½ÐºÐ¸ Ð¿Ð¾ Ð·Ð°Ð¿ÑÐ¾ÑÑ Ð¼Ð°Ð³Ð½Ð¸ÑÐ½ÑÐµ Ð±ÑÑÐ¸">
            <a:extLst>
              <a:ext uri="{FF2B5EF4-FFF2-40B4-BE49-F238E27FC236}">
                <a16:creationId xmlns:a16="http://schemas.microsoft.com/office/drawing/2014/main" id="{465C03B2-4BF2-4287-A0D8-2B084B7B107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194613"/>
            <a:ext cx="9349751" cy="351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19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11773C-43DF-4058-BFDA-2E507E94855C}"/>
              </a:ext>
            </a:extLst>
          </p:cNvPr>
          <p:cNvSpPr>
            <a:spLocks noGrp="1"/>
          </p:cNvSpPr>
          <p:nvPr>
            <p:ph type="title"/>
          </p:nvPr>
        </p:nvSpPr>
        <p:spPr>
          <a:xfrm>
            <a:off x="2652531" y="258990"/>
            <a:ext cx="8610600" cy="1293028"/>
          </a:xfrm>
        </p:spPr>
        <p:txBody>
          <a:bodyPr>
            <a:normAutofit fontScale="90000"/>
          </a:bodyPr>
          <a:lstStyle/>
          <a:p>
            <a:r>
              <a:rPr lang="ru-RU" b="1" dirty="0"/>
              <a:t>Как справиться с метеозависимостью</a:t>
            </a:r>
            <a:br>
              <a:rPr lang="ru-RU" dirty="0"/>
            </a:br>
            <a:endParaRPr lang="ru-RU" dirty="0"/>
          </a:p>
        </p:txBody>
      </p:sp>
      <p:sp>
        <p:nvSpPr>
          <p:cNvPr id="3" name="Объект 2">
            <a:extLst>
              <a:ext uri="{FF2B5EF4-FFF2-40B4-BE49-F238E27FC236}">
                <a16:creationId xmlns:a16="http://schemas.microsoft.com/office/drawing/2014/main" id="{7C7EF427-20FB-4DAA-BF44-CE7701A7CE70}"/>
              </a:ext>
            </a:extLst>
          </p:cNvPr>
          <p:cNvSpPr>
            <a:spLocks noGrp="1"/>
          </p:cNvSpPr>
          <p:nvPr>
            <p:ph idx="1"/>
          </p:nvPr>
        </p:nvSpPr>
        <p:spPr>
          <a:xfrm>
            <a:off x="685800" y="1360967"/>
            <a:ext cx="10820400" cy="5401339"/>
          </a:xfrm>
        </p:spPr>
        <p:txBody>
          <a:bodyPr>
            <a:normAutofit lnSpcReduction="10000"/>
          </a:bodyPr>
          <a:lstStyle/>
          <a:p>
            <a:r>
              <a:rPr lang="ru-RU" sz="2400" dirty="0"/>
              <a:t>Несмотря на то что многие из нас реагируют на перемены погоды плохим самочувствием, в международной классификации болезней отсутствует диагноз «метеозависимость». Эта особенность сама по себе не является заболеванием, она лишь может сопутствовать каким-то неполадкам в организме, ведь метео­зависимость – это нарушение адаптации к изменениям погодных условий.</a:t>
            </a:r>
          </a:p>
          <a:p>
            <a:r>
              <a:rPr lang="ru-RU" sz="2400" dirty="0"/>
              <a:t>Часто изменения погоды приводят к нарушению эмоционального фона. Как правило, снижение настроения, ощущение тревоги возникают в тёмное время года – зимой или осенью. Дело в том, что солнечный свет способствует выработке гормона хорошего настроения серотонина.</a:t>
            </a:r>
          </a:p>
          <a:p>
            <a:r>
              <a:rPr lang="ru-RU" sz="2400" dirty="0"/>
              <a:t>Часто слишком яркое солнце или, напротив, тёмная, пасмурная погода вызывают </a:t>
            </a:r>
            <a:r>
              <a:rPr lang="ru-RU" sz="2400" dirty="0" err="1"/>
              <a:t>мигренозную</a:t>
            </a:r>
            <a:r>
              <a:rPr lang="ru-RU" sz="2400" dirty="0"/>
              <a:t> головную боль. Дело в том, что мигрень нередко сопутствует вегетососудистой дистонии и часто преследует чувствительных, эмоциональных женщин.</a:t>
            </a:r>
          </a:p>
          <a:p>
            <a:endParaRPr lang="ru-RU" dirty="0"/>
          </a:p>
        </p:txBody>
      </p:sp>
    </p:spTree>
    <p:extLst>
      <p:ext uri="{BB962C8B-B14F-4D97-AF65-F5344CB8AC3E}">
        <p14:creationId xmlns:p14="http://schemas.microsoft.com/office/powerpoint/2010/main" val="2548552647"/>
      </p:ext>
    </p:extLst>
  </p:cSld>
  <p:clrMapOvr>
    <a:masterClrMapping/>
  </p:clrMapOvr>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TM04033937[[fn=След самолета]]</Template>
  <TotalTime>99</TotalTime>
  <Words>1170</Words>
  <Application>Microsoft Office PowerPoint</Application>
  <PresentationFormat>Широкоэкранный</PresentationFormat>
  <Paragraphs>106</Paragraphs>
  <Slides>24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24</vt:i4>
      </vt:variant>
    </vt:vector>
  </HeadingPairs>
  <TitlesOfParts>
    <vt:vector size="31" baseType="lpstr">
      <vt:lpstr>Arial</vt:lpstr>
      <vt:lpstr>Calibri</vt:lpstr>
      <vt:lpstr>Century Gothic</vt:lpstr>
      <vt:lpstr>Roboto</vt:lpstr>
      <vt:lpstr>Symbol</vt:lpstr>
      <vt:lpstr>Times New Roman</vt:lpstr>
      <vt:lpstr>След самолета</vt:lpstr>
      <vt:lpstr> Министерство здравоохранения тульской области государственное профессиональное образовательное учреждение «Тульский областной медицинский колледж»   Хронобиология    </vt:lpstr>
      <vt:lpstr>Аномальные перепады погоды: кардиологи и неврологи рассказали, как нам выжить </vt:lpstr>
      <vt:lpstr>Аномальные перепады погоды: кардиологи и неврологи рассказали, как нам выжить</vt:lpstr>
      <vt:lpstr>5 правил, чтобы улучшить свое самочувствие при проблемах с давлением </vt:lpstr>
      <vt:lpstr>Чем опасно высокое атмосферное давление? </vt:lpstr>
      <vt:lpstr>Чем опасно рекордно низкое атмосферное давление? </vt:lpstr>
      <vt:lpstr>Презентация PowerPoint</vt:lpstr>
      <vt:lpstr>Самая мощная буря за всю историю изучения магнитного поля Земли произошла в 1859 году. Она длилась шесть дней и получила название "Солнечный супершторм". </vt:lpstr>
      <vt:lpstr>Как справиться с метеозависимостью </vt:lpstr>
      <vt:lpstr>От капризов погоды нередко страдают: </vt:lpstr>
      <vt:lpstr>Презентация PowerPoint</vt:lpstr>
      <vt:lpstr>В цифрах и фактах: около 60% людей реагируют на магнитные бури </vt:lpstr>
      <vt:lpstr>Презентация PowerPoint</vt:lpstr>
      <vt:lpstr>По погоде. Как избавиться от метеозависимости с помощью физкультуры </vt:lpstr>
      <vt:lpstr>Не хватает кислорода </vt:lpstr>
      <vt:lpstr>Как двигаться? </vt:lpstr>
      <vt:lpstr>Презентация PowerPoint</vt:lpstr>
      <vt:lpstr>Различают 3 степени чувствительности к погоде. </vt:lpstr>
      <vt:lpstr>Клюква, лимонник и кофе. Что есть и пить при резкой смене погоды </vt:lpstr>
      <vt:lpstr>Клюква, лимонник и кофе. Что есть и пить при резкой смене погоды</vt:lpstr>
      <vt:lpstr>что нельзя есть при высоком атмосферном давлении </vt:lpstr>
      <vt:lpstr>Головная боль с неба </vt:lpstr>
      <vt:lpstr>Головная боль с неба </vt:lpstr>
      <vt:lpstr>Источники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здравоохранения тульской области государственное профессиональное образовательное учреждение «Тульский областной медицинский колледж»   Хронобиология</dc:title>
  <dc:creator>Сергей Панасенков</dc:creator>
  <cp:lastModifiedBy>Сергей Панасенков</cp:lastModifiedBy>
  <cp:revision>13</cp:revision>
  <dcterms:created xsi:type="dcterms:W3CDTF">2018-04-22T08:59:14Z</dcterms:created>
  <dcterms:modified xsi:type="dcterms:W3CDTF">2018-04-22T10:38:25Z</dcterms:modified>
</cp:coreProperties>
</file>