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30D360A5-EC0A-46D7-BD03-D2CF45088814}" type="datetimeFigureOut">
              <a:rPr lang="ru-RU" smtClean="0"/>
              <a:pPr/>
              <a:t>03.05.2018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48623F4-A21A-4217-A0AF-9EAC30A1154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D360A5-EC0A-46D7-BD03-D2CF45088814}" type="datetimeFigureOut">
              <a:rPr lang="ru-RU" smtClean="0"/>
              <a:pPr/>
              <a:t>03.05.2018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8623F4-A21A-4217-A0AF-9EAC30A1154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D360A5-EC0A-46D7-BD03-D2CF45088814}" type="datetimeFigureOut">
              <a:rPr lang="ru-RU" smtClean="0"/>
              <a:pPr/>
              <a:t>03.05.2018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8623F4-A21A-4217-A0AF-9EAC30A1154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0D360A5-EC0A-46D7-BD03-D2CF45088814}" type="datetimeFigureOut">
              <a:rPr lang="ru-RU" smtClean="0"/>
              <a:pPr/>
              <a:t>03.05.2018</a:t>
            </a:fld>
            <a:endParaRPr lang="ru-RU"/>
          </a:p>
        </p:txBody>
      </p:sp>
      <p:sp>
        <p:nvSpPr>
          <p:cNvPr id="9" name="Номер слайда 8"/>
          <p:cNvSpPr>
            <a:spLocks noGrp="1"/>
          </p:cNvSpPr>
          <p:nvPr>
            <p:ph type="sldNum" sz="quarter" idx="15"/>
          </p:nvPr>
        </p:nvSpPr>
        <p:spPr/>
        <p:txBody>
          <a:bodyPr rtlCol="0"/>
          <a:lstStyle/>
          <a:p>
            <a:fld id="{448623F4-A21A-4217-A0AF-9EAC30A1154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30D360A5-EC0A-46D7-BD03-D2CF45088814}" type="datetimeFigureOut">
              <a:rPr lang="ru-RU" smtClean="0"/>
              <a:pPr/>
              <a:t>03.05.2018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48623F4-A21A-4217-A0AF-9EAC30A1154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0D360A5-EC0A-46D7-BD03-D2CF45088814}" type="datetimeFigureOut">
              <a:rPr lang="ru-RU" smtClean="0"/>
              <a:pPr/>
              <a:t>03.05.2018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8623F4-A21A-4217-A0AF-9EAC30A11546}"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0D360A5-EC0A-46D7-BD03-D2CF45088814}" type="datetimeFigureOut">
              <a:rPr lang="ru-RU" smtClean="0"/>
              <a:pPr/>
              <a:t>03.05.2018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8623F4-A21A-4217-A0AF-9EAC30A11546}"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30D360A5-EC0A-46D7-BD03-D2CF45088814}" type="datetimeFigureOut">
              <a:rPr lang="ru-RU" smtClean="0"/>
              <a:pPr/>
              <a:t>03.05.2018</a:t>
            </a:fld>
            <a:endParaRPr lang="ru-RU"/>
          </a:p>
        </p:txBody>
      </p:sp>
      <p:sp>
        <p:nvSpPr>
          <p:cNvPr id="7" name="Номер слайда 6"/>
          <p:cNvSpPr>
            <a:spLocks noGrp="1"/>
          </p:cNvSpPr>
          <p:nvPr>
            <p:ph type="sldNum" sz="quarter" idx="11"/>
          </p:nvPr>
        </p:nvSpPr>
        <p:spPr/>
        <p:txBody>
          <a:bodyPr rtlCol="0"/>
          <a:lstStyle/>
          <a:p>
            <a:fld id="{448623F4-A21A-4217-A0AF-9EAC30A1154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D360A5-EC0A-46D7-BD03-D2CF45088814}" type="datetimeFigureOut">
              <a:rPr lang="ru-RU" smtClean="0"/>
              <a:pPr/>
              <a:t>03.05.2018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8623F4-A21A-4217-A0AF-9EAC30A1154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30D360A5-EC0A-46D7-BD03-D2CF45088814}" type="datetimeFigureOut">
              <a:rPr lang="ru-RU" smtClean="0"/>
              <a:pPr/>
              <a:t>03.05.2018</a:t>
            </a:fld>
            <a:endParaRPr lang="ru-RU"/>
          </a:p>
        </p:txBody>
      </p:sp>
      <p:sp>
        <p:nvSpPr>
          <p:cNvPr id="22" name="Номер слайда 21"/>
          <p:cNvSpPr>
            <a:spLocks noGrp="1"/>
          </p:cNvSpPr>
          <p:nvPr>
            <p:ph type="sldNum" sz="quarter" idx="15"/>
          </p:nvPr>
        </p:nvSpPr>
        <p:spPr/>
        <p:txBody>
          <a:bodyPr rtlCol="0"/>
          <a:lstStyle/>
          <a:p>
            <a:fld id="{448623F4-A21A-4217-A0AF-9EAC30A1154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30D360A5-EC0A-46D7-BD03-D2CF45088814}" type="datetimeFigureOut">
              <a:rPr lang="ru-RU" smtClean="0"/>
              <a:pPr/>
              <a:t>03.05.2018</a:t>
            </a:fld>
            <a:endParaRPr lang="ru-RU"/>
          </a:p>
        </p:txBody>
      </p:sp>
      <p:sp>
        <p:nvSpPr>
          <p:cNvPr id="18" name="Номер слайда 17"/>
          <p:cNvSpPr>
            <a:spLocks noGrp="1"/>
          </p:cNvSpPr>
          <p:nvPr>
            <p:ph type="sldNum" sz="quarter" idx="11"/>
          </p:nvPr>
        </p:nvSpPr>
        <p:spPr/>
        <p:txBody>
          <a:bodyPr rtlCol="0"/>
          <a:lstStyle/>
          <a:p>
            <a:fld id="{448623F4-A21A-4217-A0AF-9EAC30A1154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0D360A5-EC0A-46D7-BD03-D2CF45088814}" type="datetimeFigureOut">
              <a:rPr lang="ru-RU" smtClean="0"/>
              <a:pPr/>
              <a:t>03.05.2018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8623F4-A21A-4217-A0AF-9EAC30A1154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87824" y="2420888"/>
            <a:ext cx="5470376" cy="936104"/>
          </a:xfrm>
        </p:spPr>
        <p:txBody>
          <a:bodyPr/>
          <a:lstStyle/>
          <a:p>
            <a:r>
              <a:rPr lang="ru-RU" dirty="0" smtClean="0">
                <a:solidFill>
                  <a:schemeClr val="tx1"/>
                </a:solidFill>
              </a:rPr>
              <a:t>Скандинавская ходьба</a:t>
            </a:r>
            <a:endParaRPr lang="ru-RU" dirty="0">
              <a:solidFill>
                <a:schemeClr val="tx1"/>
              </a:solidFill>
            </a:endParaRPr>
          </a:p>
        </p:txBody>
      </p:sp>
      <p:sp>
        <p:nvSpPr>
          <p:cNvPr id="3" name="Подзаголовок 2"/>
          <p:cNvSpPr>
            <a:spLocks noGrp="1"/>
          </p:cNvSpPr>
          <p:nvPr>
            <p:ph type="subTitle" idx="1"/>
          </p:nvPr>
        </p:nvSpPr>
        <p:spPr>
          <a:xfrm>
            <a:off x="5652120" y="4437112"/>
            <a:ext cx="2806080" cy="1937810"/>
          </a:xfrm>
        </p:spPr>
        <p:txBody>
          <a:bodyPr>
            <a:normAutofit fontScale="92500" lnSpcReduction="10000"/>
          </a:bodyPr>
          <a:lstStyle/>
          <a:p>
            <a:r>
              <a:rPr lang="ru-RU" dirty="0" smtClean="0">
                <a:solidFill>
                  <a:schemeClr val="tx1"/>
                </a:solidFill>
              </a:rPr>
              <a:t>Выполнила:</a:t>
            </a:r>
          </a:p>
          <a:p>
            <a:r>
              <a:rPr lang="ru-RU" dirty="0" smtClean="0">
                <a:solidFill>
                  <a:schemeClr val="tx1"/>
                </a:solidFill>
              </a:rPr>
              <a:t>Студентка группы М.С Б9-3</a:t>
            </a:r>
          </a:p>
          <a:p>
            <a:r>
              <a:rPr lang="ru-RU" dirty="0" smtClean="0">
                <a:solidFill>
                  <a:schemeClr val="tx1"/>
                </a:solidFill>
              </a:rPr>
              <a:t>Ильина Наталья</a:t>
            </a:r>
          </a:p>
          <a:p>
            <a:r>
              <a:rPr lang="ru-RU" dirty="0" smtClean="0">
                <a:solidFill>
                  <a:schemeClr val="tx1"/>
                </a:solidFill>
              </a:rPr>
              <a:t>Преподаватель:</a:t>
            </a:r>
          </a:p>
          <a:p>
            <a:r>
              <a:rPr lang="ru-RU" dirty="0" err="1" smtClean="0">
                <a:solidFill>
                  <a:schemeClr val="tx1"/>
                </a:solidFill>
              </a:rPr>
              <a:t>к.м.н</a:t>
            </a:r>
            <a:r>
              <a:rPr lang="ru-RU" dirty="0" smtClean="0">
                <a:solidFill>
                  <a:schemeClr val="tx1"/>
                </a:solidFill>
              </a:rPr>
              <a:t> Попов И.А</a:t>
            </a:r>
          </a:p>
          <a:p>
            <a:endParaRPr lang="ru-RU" dirty="0"/>
          </a:p>
        </p:txBody>
      </p:sp>
      <p:sp>
        <p:nvSpPr>
          <p:cNvPr id="4" name="Прямоугольник 3"/>
          <p:cNvSpPr/>
          <p:nvPr/>
        </p:nvSpPr>
        <p:spPr>
          <a:xfrm>
            <a:off x="539552" y="260648"/>
            <a:ext cx="7920880" cy="923330"/>
          </a:xfrm>
          <a:prstGeom prst="rect">
            <a:avLst/>
          </a:prstGeom>
        </p:spPr>
        <p:txBody>
          <a:bodyPr wrap="square">
            <a:spAutoFit/>
          </a:bodyPr>
          <a:lstStyle/>
          <a:p>
            <a:r>
              <a:rPr lang="en-US" dirty="0" smtClean="0"/>
              <a:t>                </a:t>
            </a:r>
            <a:r>
              <a:rPr lang="ru-RU" dirty="0" smtClean="0"/>
              <a:t> Министерство здравоохранения тульской области </a:t>
            </a:r>
          </a:p>
          <a:p>
            <a:r>
              <a:rPr lang="ru-RU" dirty="0" smtClean="0"/>
              <a:t>государственное профессиональное образовательное учреждение </a:t>
            </a:r>
          </a:p>
          <a:p>
            <a:r>
              <a:rPr lang="ru-RU" dirty="0" smtClean="0"/>
              <a:t>                   «Тульский областной медицинский колледж»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Разминка</a:t>
            </a:r>
            <a:endParaRPr lang="ru-RU" dirty="0"/>
          </a:p>
        </p:txBody>
      </p:sp>
      <p:sp>
        <p:nvSpPr>
          <p:cNvPr id="3" name="Прямоугольник 2"/>
          <p:cNvSpPr/>
          <p:nvPr/>
        </p:nvSpPr>
        <p:spPr>
          <a:xfrm>
            <a:off x="539552" y="1340767"/>
            <a:ext cx="4968552" cy="5078313"/>
          </a:xfrm>
          <a:prstGeom prst="rect">
            <a:avLst/>
          </a:prstGeom>
        </p:spPr>
        <p:txBody>
          <a:bodyPr wrap="square">
            <a:spAutoFit/>
          </a:bodyPr>
          <a:lstStyle/>
          <a:p>
            <a:r>
              <a:rPr lang="ru-RU" dirty="0"/>
              <a:t>Упражнение </a:t>
            </a:r>
            <a:r>
              <a:rPr lang="ru-RU" dirty="0" smtClean="0"/>
              <a:t>7</a:t>
            </a:r>
          </a:p>
          <a:p>
            <a:r>
              <a:rPr lang="ru-RU" dirty="0" smtClean="0"/>
              <a:t> </a:t>
            </a:r>
            <a:r>
              <a:rPr lang="ru-RU" dirty="0"/>
              <a:t>Обе палки для ходьбы - в руках. Делаем наклон вперед и упираемся на палки прямыми вытянутыми руками. Несколько раз прогибаемся, опираясь на палки</a:t>
            </a:r>
            <a:r>
              <a:rPr lang="ru-RU" dirty="0" smtClean="0"/>
              <a:t>.</a:t>
            </a:r>
          </a:p>
          <a:p>
            <a:r>
              <a:rPr lang="ru-RU" dirty="0" smtClean="0"/>
              <a:t> </a:t>
            </a:r>
            <a:r>
              <a:rPr lang="ru-RU" dirty="0"/>
              <a:t>Упражнение 8 </a:t>
            </a:r>
            <a:endParaRPr lang="ru-RU" dirty="0" smtClean="0"/>
          </a:p>
          <a:p>
            <a:r>
              <a:rPr lang="ru-RU" dirty="0" smtClean="0"/>
              <a:t>Берем </a:t>
            </a:r>
            <a:r>
              <a:rPr lang="ru-RU" dirty="0"/>
              <a:t>палку для скандинавской ходьбы в одну руку, поднимаем руку вверх и, сгибая в локте, закидываем за голову, так чтобы палка оказалась за спиной. Нижний конец палки перехватываем другой рукой, заводя руку за спину на уровне таза. Поднимаем верхнюю руку вверх до тех пор, пока не почувствуем натяжение мышц нижней руки. Повторяем упражнение, поменяв руки местами.</a:t>
            </a:r>
            <a:r>
              <a:rPr lang="ru-RU" dirty="0" smtClean="0"/>
              <a:t/>
            </a:r>
            <a:br>
              <a:rPr lang="ru-RU" dirty="0" smtClean="0"/>
            </a:br>
            <a:r>
              <a:rPr lang="ru-RU" dirty="0" smtClean="0"/>
              <a:t/>
            </a:r>
            <a:br>
              <a:rPr lang="ru-RU" dirty="0" smtClean="0"/>
            </a:br>
            <a:endParaRPr lang="ru-RU" dirty="0"/>
          </a:p>
        </p:txBody>
      </p:sp>
      <p:pic>
        <p:nvPicPr>
          <p:cNvPr id="23554" name="Picture 2" descr="https://www.tiensmed.ru/news/uimg/e2/nordicwalking-l5s.jpg"/>
          <p:cNvPicPr>
            <a:picLocks noChangeAspect="1" noChangeArrowheads="1"/>
          </p:cNvPicPr>
          <p:nvPr/>
        </p:nvPicPr>
        <p:blipFill>
          <a:blip r:embed="rId2" cstate="print"/>
          <a:srcRect/>
          <a:stretch>
            <a:fillRect/>
          </a:stretch>
        </p:blipFill>
        <p:spPr bwMode="auto">
          <a:xfrm>
            <a:off x="5508104" y="1556792"/>
            <a:ext cx="3096344" cy="44644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r>
              <a:rPr lang="ru-RU" dirty="0" smtClean="0"/>
              <a:t>Техника ходьбы</a:t>
            </a:r>
            <a:endParaRPr lang="ru-RU" dirty="0"/>
          </a:p>
        </p:txBody>
      </p:sp>
      <p:sp>
        <p:nvSpPr>
          <p:cNvPr id="4" name="Прямоугольник 3"/>
          <p:cNvSpPr/>
          <p:nvPr/>
        </p:nvSpPr>
        <p:spPr>
          <a:xfrm>
            <a:off x="683568" y="980728"/>
            <a:ext cx="7272808" cy="4801314"/>
          </a:xfrm>
          <a:prstGeom prst="rect">
            <a:avLst/>
          </a:prstGeom>
        </p:spPr>
        <p:txBody>
          <a:bodyPr wrap="square">
            <a:spAutoFit/>
          </a:bodyPr>
          <a:lstStyle/>
          <a:p>
            <a:pPr>
              <a:buFont typeface="Wingdings" pitchFamily="2" charset="2"/>
              <a:buChar char="§"/>
            </a:pPr>
            <a:r>
              <a:rPr lang="ru-RU" dirty="0"/>
              <a:t>Основным элементом занятия является шаг.</a:t>
            </a:r>
          </a:p>
          <a:p>
            <a:pPr>
              <a:buFont typeface="Wingdings" pitchFamily="2" charset="2"/>
              <a:buChar char="§"/>
            </a:pPr>
            <a:r>
              <a:rPr lang="ru-RU" dirty="0"/>
              <a:t>Главным правилом является очередность: левая рука с палкой выдвигается вперед с правой ногой и наоборот, правая рука – левая нога, в результате получается </a:t>
            </a:r>
            <a:r>
              <a:rPr lang="ru-RU" dirty="0" err="1"/>
              <a:t>противоход</a:t>
            </a:r>
            <a:r>
              <a:rPr lang="ru-RU" dirty="0"/>
              <a:t>.</a:t>
            </a:r>
          </a:p>
          <a:p>
            <a:pPr>
              <a:buFont typeface="Wingdings" pitchFamily="2" charset="2"/>
              <a:buChar char="§"/>
            </a:pPr>
            <a:r>
              <a:rPr lang="ru-RU" dirty="0"/>
              <a:t>Палка находится сбоку от ноги под небольшим углом.</a:t>
            </a:r>
          </a:p>
          <a:p>
            <a:pPr>
              <a:buFont typeface="Wingdings" pitchFamily="2" charset="2"/>
              <a:buChar char="§"/>
            </a:pPr>
            <a:r>
              <a:rPr lang="ru-RU" dirty="0"/>
              <a:t>При касании земли палкой нужно сделать шаг: ступню ставят на пятку, после чего перекатывают на носок. Не стоит сразу ставить ногу на всю поверхность ступни.</a:t>
            </a:r>
          </a:p>
          <a:p>
            <a:pPr>
              <a:buFont typeface="Wingdings" pitchFamily="2" charset="2"/>
              <a:buChar char="§"/>
            </a:pPr>
            <a:r>
              <a:rPr lang="ru-RU" dirty="0"/>
              <a:t>Во время шага ноги нужно немного сгибать в коленных суставах.</a:t>
            </a:r>
          </a:p>
          <a:p>
            <a:pPr>
              <a:buFont typeface="Wingdings" pitchFamily="2" charset="2"/>
              <a:buChar char="§"/>
            </a:pPr>
            <a:r>
              <a:rPr lang="ru-RU" dirty="0"/>
              <a:t>Руки во время движения сгибаются в локтях, и движения осуществляются вверх-вниз, при этом отталкиваясь от поверхности. Рука должна подниматься под углом в 45 градусов в верхнем положении, нижняя рука в это время отодвигается назад к уровню таза.</a:t>
            </a:r>
          </a:p>
          <a:p>
            <a:pPr>
              <a:buFont typeface="Wingdings" pitchFamily="2" charset="2"/>
              <a:buChar char="§"/>
            </a:pPr>
            <a:r>
              <a:rPr lang="ru-RU" dirty="0"/>
              <a:t>Нельзя опираться на палки с большим усилием. Это создаст дополнительное напряжение на опорно-двигательный аппарат.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для достижения максимального эффекта</a:t>
            </a:r>
            <a:endParaRPr lang="ru-RU" dirty="0"/>
          </a:p>
        </p:txBody>
      </p:sp>
      <p:sp>
        <p:nvSpPr>
          <p:cNvPr id="3" name="Прямоугольник 2"/>
          <p:cNvSpPr/>
          <p:nvPr/>
        </p:nvSpPr>
        <p:spPr>
          <a:xfrm>
            <a:off x="611560" y="1484784"/>
            <a:ext cx="7848872" cy="5078313"/>
          </a:xfrm>
          <a:prstGeom prst="rect">
            <a:avLst/>
          </a:prstGeom>
        </p:spPr>
        <p:txBody>
          <a:bodyPr wrap="square">
            <a:spAutoFit/>
          </a:bodyPr>
          <a:lstStyle/>
          <a:p>
            <a:pPr>
              <a:buFont typeface="Wingdings" pitchFamily="2" charset="2"/>
              <a:buChar char="§"/>
            </a:pPr>
            <a:r>
              <a:rPr lang="ru-RU" dirty="0"/>
              <a:t>Принимать пищу желательно за час-полтора до занятия.</a:t>
            </a:r>
          </a:p>
          <a:p>
            <a:pPr>
              <a:buFont typeface="Wingdings" pitchFamily="2" charset="2"/>
              <a:buChar char="§"/>
            </a:pPr>
            <a:r>
              <a:rPr lang="ru-RU" dirty="0"/>
              <a:t>Ходить лучше в быстром темпе с переходом на бег. Прогулка должна быть комфортной и не сопровождаться учащенным дыханием, одышкой, болями в области живота.</a:t>
            </a:r>
          </a:p>
          <a:p>
            <a:pPr>
              <a:buFont typeface="Wingdings" pitchFamily="2" charset="2"/>
              <a:buChar char="§"/>
            </a:pPr>
            <a:r>
              <a:rPr lang="ru-RU" dirty="0"/>
              <a:t>Увеличивать нагрузки нужно только постепенно.</a:t>
            </a:r>
          </a:p>
          <a:p>
            <a:pPr>
              <a:buFont typeface="Wingdings" pitchFamily="2" charset="2"/>
              <a:buChar char="§"/>
            </a:pPr>
            <a:r>
              <a:rPr lang="ru-RU" dirty="0"/>
              <a:t>Во время ходьбы не стоит опускать голову вниз, нужно расслабить плечи и свободно их опустить, при ровной осанке. Стоит думать только о хорошем и больше улыбаться.</a:t>
            </a:r>
          </a:p>
          <a:p>
            <a:pPr>
              <a:buFont typeface="Wingdings" pitchFamily="2" charset="2"/>
              <a:buChar char="§"/>
            </a:pPr>
            <a:r>
              <a:rPr lang="ru-RU" dirty="0"/>
              <a:t>Совершать прогулки следует только в экологически чистых местах, с обилием растительности и отсутствием транспорта. Оптимальным вариантом является холмистая дорожка сквера или парка.</a:t>
            </a:r>
          </a:p>
          <a:p>
            <a:pPr>
              <a:buFont typeface="Wingdings" pitchFamily="2" charset="2"/>
              <a:buChar char="§"/>
            </a:pPr>
            <a:r>
              <a:rPr lang="ru-RU" dirty="0"/>
              <a:t>Продолжительность занятия должна составлять более 40 минут. Максимальное время тренировки зависит от индивидуальных физических способностей, но не должно превышать час-полтора.</a:t>
            </a:r>
          </a:p>
          <a:p>
            <a:pPr>
              <a:buFont typeface="Wingdings" pitchFamily="2" charset="2"/>
              <a:buChar char="§"/>
            </a:pPr>
            <a:r>
              <a:rPr lang="ru-RU" dirty="0"/>
              <a:t>Во время прогулки воду нужно пить небольшими глотками и только чистую.</a:t>
            </a:r>
          </a:p>
          <a:p>
            <a:pPr>
              <a:buFont typeface="Wingdings" pitchFamily="2" charset="2"/>
              <a:buChar char="§"/>
            </a:pPr>
            <a:r>
              <a:rPr lang="ru-RU" dirty="0"/>
              <a:t>После прогулки нужно сделать несколько неспешных упражнений на растяжку или просто сделать глубокие вдохи.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cf.ppt-online.org/files/slide/u/uvzqFpOVTtS45D1CX0dePkMHiANfJInjxU7GEl/slide-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4" name="Содержимое 3"/>
          <p:cNvSpPr>
            <a:spLocks noGrp="1"/>
          </p:cNvSpPr>
          <p:nvPr>
            <p:ph sz="quarter" idx="1"/>
          </p:nvPr>
        </p:nvSpPr>
        <p:spPr/>
        <p:txBody>
          <a:bodyPr/>
          <a:lstStyle/>
          <a:p>
            <a:r>
              <a:rPr lang="en-US" dirty="0" smtClean="0"/>
              <a:t>http://nordwalking.ru/34</a:t>
            </a:r>
            <a:endParaRPr lang="ru-RU" dirty="0" smtClean="0"/>
          </a:p>
          <a:p>
            <a:r>
              <a:rPr lang="en-US" dirty="0" smtClean="0"/>
              <a:t>http://doctoroff.ru</a:t>
            </a:r>
            <a:endParaRPr lang="ru-RU" dirty="0" smtClean="0"/>
          </a:p>
          <a:p>
            <a:r>
              <a:rPr lang="en-US" dirty="0" smtClean="0"/>
              <a:t>https://www.tiensmed.ru/news/nordicwalking-b3i.html</a:t>
            </a:r>
            <a:endParaRPr lang="ru-RU" dirty="0" smtClean="0"/>
          </a:p>
          <a:p>
            <a:r>
              <a:rPr lang="en-US" dirty="0" smtClean="0"/>
              <a:t>https://infourok.ru/prezentaciya-po-fizkulture-na-temu-skandinavskaya-hodba-1531617.html</a:t>
            </a:r>
            <a:endParaRPr lang="ru-RU" dirty="0" smtClean="0"/>
          </a:p>
          <a:p>
            <a:r>
              <a:rPr lang="ru-RU" dirty="0" smtClean="0"/>
              <a:t>Лекции с презентациями ,семинары и практические занятия по теме«Инфекционные болезни».Текстовая информация по темам.(Преподаватель И.А Попов).</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204864"/>
            <a:ext cx="6521152" cy="1008112"/>
          </a:xfrm>
        </p:spPr>
        <p:txBody>
          <a:bodyPr>
            <a:normAutofit/>
          </a:bodyPr>
          <a:lstStyle/>
          <a:p>
            <a:r>
              <a:rPr lang="ru-RU" dirty="0" smtClean="0"/>
              <a:t>Спасибо 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682752" cy="1143000"/>
          </a:xfrm>
        </p:spPr>
        <p:txBody>
          <a:bodyPr/>
          <a:lstStyle/>
          <a:p>
            <a:r>
              <a:rPr lang="ru-RU" dirty="0" smtClean="0"/>
              <a:t>Скандинавская       ходьба</a:t>
            </a:r>
            <a:endParaRPr lang="ru-RU" dirty="0"/>
          </a:p>
        </p:txBody>
      </p:sp>
      <p:sp>
        <p:nvSpPr>
          <p:cNvPr id="3" name="Содержимое 2"/>
          <p:cNvSpPr>
            <a:spLocks noGrp="1"/>
          </p:cNvSpPr>
          <p:nvPr>
            <p:ph sz="quarter" idx="1"/>
          </p:nvPr>
        </p:nvSpPr>
        <p:spPr>
          <a:xfrm>
            <a:off x="457200" y="1484784"/>
            <a:ext cx="3322712" cy="4989168"/>
          </a:xfrm>
        </p:spPr>
        <p:txBody>
          <a:bodyPr>
            <a:normAutofit fontScale="92500"/>
          </a:bodyPr>
          <a:lstStyle/>
          <a:p>
            <a:r>
              <a:rPr lang="ru-RU" dirty="0" smtClean="0"/>
              <a:t>это довольно популярный вид физической активности, который базируется на определенной технике передвижения с помощью специальных палок, которые по своему внешнему виду напоминают лыжные. </a:t>
            </a:r>
            <a:endParaRPr lang="ru-RU" dirty="0"/>
          </a:p>
        </p:txBody>
      </p:sp>
      <p:pic>
        <p:nvPicPr>
          <p:cNvPr id="1026" name="Picture 2" descr="http://beginogi.ru/wp-content/uploads/2017/01/xodba-s-palkami-1024x600.jpg"/>
          <p:cNvPicPr>
            <a:picLocks noChangeAspect="1" noChangeArrowheads="1"/>
          </p:cNvPicPr>
          <p:nvPr/>
        </p:nvPicPr>
        <p:blipFill>
          <a:blip r:embed="rId2" cstate="print"/>
          <a:srcRect/>
          <a:stretch>
            <a:fillRect/>
          </a:stretch>
        </p:blipFill>
        <p:spPr bwMode="auto">
          <a:xfrm>
            <a:off x="4211960" y="908720"/>
            <a:ext cx="4389512" cy="46085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Историческая справка</a:t>
            </a:r>
            <a:endParaRPr lang="ru-RU" dirty="0"/>
          </a:p>
        </p:txBody>
      </p:sp>
      <p:sp>
        <p:nvSpPr>
          <p:cNvPr id="3" name="Содержимое 2"/>
          <p:cNvSpPr>
            <a:spLocks noGrp="1"/>
          </p:cNvSpPr>
          <p:nvPr>
            <p:ph sz="quarter" idx="1"/>
          </p:nvPr>
        </p:nvSpPr>
        <p:spPr>
          <a:xfrm>
            <a:off x="457200" y="1412776"/>
            <a:ext cx="7467600" cy="5061176"/>
          </a:xfrm>
        </p:spPr>
        <p:txBody>
          <a:bodyPr>
            <a:normAutofit fontScale="40000" lnSpcReduction="20000"/>
          </a:bodyPr>
          <a:lstStyle/>
          <a:p>
            <a:r>
              <a:rPr lang="ru-RU" sz="4400" dirty="0" smtClean="0"/>
              <a:t>Это относительно новый, набирающий популярность вид оздоровительной физической культуры, который был запатентован финном Марком </a:t>
            </a:r>
            <a:r>
              <a:rPr lang="ru-RU" sz="4400" dirty="0" err="1" smtClean="0"/>
              <a:t>Кантаном</a:t>
            </a:r>
            <a:r>
              <a:rPr lang="ru-RU" sz="4400" dirty="0" smtClean="0"/>
              <a:t> в 1997 году под названием "оригинальная скандинавская ходьба". Идея же самой ходьбы с палками принадлежит финским спортсменам-лыжникам, которые вначале использовали обычные лыжные палки. Впоследствии оказалось, что спортсмены, интенсивно тренировавшиеся летом при помощи ходьбы с палками, получили зимой значительно более высокие результаты на лыжных соревнованиях. С легкой руки спортсменов ходьба с палками начала распространяться в странах Скандинавии, а затем и в Северо-Западной Европе, завоевав особую популярность в Германии, где были созданы специальные трассы для этого вида спорта. Автор патентованного названия Марк </a:t>
            </a:r>
            <a:r>
              <a:rPr lang="ru-RU" sz="4400" dirty="0" err="1" smtClean="0"/>
              <a:t>Кантан</a:t>
            </a:r>
            <a:r>
              <a:rPr lang="ru-RU" sz="4400" dirty="0" smtClean="0"/>
              <a:t> разработал и опубликовал первое пособие по оригинальной скандинавской ходьбе, и значительно модифицировал строение палок. Благодаря его изобретениям популярность ходьбы с палками сделала новый виток – оригинальный вид физической культуры получил широкое распространение во многих странах мира.</a:t>
            </a:r>
            <a:br>
              <a:rPr lang="ru-RU" sz="4400" dirty="0" smtClean="0"/>
            </a:b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Показания</a:t>
            </a:r>
            <a:endParaRPr lang="ru-RU" dirty="0"/>
          </a:p>
        </p:txBody>
      </p:sp>
      <p:sp>
        <p:nvSpPr>
          <p:cNvPr id="3" name="Содержимое 2"/>
          <p:cNvSpPr>
            <a:spLocks noGrp="1"/>
          </p:cNvSpPr>
          <p:nvPr>
            <p:ph sz="quarter" idx="1"/>
          </p:nvPr>
        </p:nvSpPr>
        <p:spPr>
          <a:xfrm>
            <a:off x="457200" y="1600200"/>
            <a:ext cx="4330824" cy="4873752"/>
          </a:xfrm>
        </p:spPr>
        <p:txBody>
          <a:bodyPr>
            <a:normAutofit fontScale="77500" lnSpcReduction="20000"/>
          </a:bodyPr>
          <a:lstStyle/>
          <a:p>
            <a:r>
              <a:rPr lang="ru-RU" dirty="0" smtClean="0"/>
              <a:t>остеохондроз; </a:t>
            </a:r>
          </a:p>
          <a:p>
            <a:r>
              <a:rPr lang="ru-RU" dirty="0" smtClean="0"/>
              <a:t> сколиоз; </a:t>
            </a:r>
          </a:p>
          <a:p>
            <a:r>
              <a:rPr lang="ru-RU" dirty="0" smtClean="0"/>
              <a:t>заболевания легких (особенно хорошо при бронхиальной астме); </a:t>
            </a:r>
          </a:p>
          <a:p>
            <a:r>
              <a:rPr lang="ru-RU" dirty="0" smtClean="0"/>
              <a:t>хронические боли в спине, плечах и шее;</a:t>
            </a:r>
          </a:p>
          <a:p>
            <a:r>
              <a:rPr lang="ru-RU" dirty="0" smtClean="0"/>
              <a:t> </a:t>
            </a:r>
            <a:r>
              <a:rPr lang="ru-RU" dirty="0" err="1" smtClean="0"/>
              <a:t>вегето-сосудистая</a:t>
            </a:r>
            <a:r>
              <a:rPr lang="ru-RU" dirty="0" smtClean="0"/>
              <a:t> </a:t>
            </a:r>
            <a:r>
              <a:rPr lang="ru-RU" dirty="0" err="1" smtClean="0"/>
              <a:t>дистония</a:t>
            </a:r>
            <a:r>
              <a:rPr lang="ru-RU" dirty="0" smtClean="0"/>
              <a:t>;</a:t>
            </a:r>
          </a:p>
          <a:p>
            <a:r>
              <a:rPr lang="ru-RU" dirty="0" smtClean="0"/>
              <a:t> болезнь Паркинсона; </a:t>
            </a:r>
          </a:p>
          <a:p>
            <a:r>
              <a:rPr lang="ru-RU" dirty="0" smtClean="0"/>
              <a:t>психологические проблемы (неврозы, депрессии); </a:t>
            </a:r>
          </a:p>
          <a:p>
            <a:r>
              <a:rPr lang="ru-RU" dirty="0" smtClean="0"/>
              <a:t>бессонница; </a:t>
            </a:r>
          </a:p>
          <a:p>
            <a:r>
              <a:rPr lang="ru-RU" dirty="0" smtClean="0"/>
              <a:t>избыточный вес и ожирение;</a:t>
            </a:r>
          </a:p>
          <a:p>
            <a:r>
              <a:rPr lang="ru-RU" dirty="0" err="1" smtClean="0"/>
              <a:t>остеопароз</a:t>
            </a:r>
            <a:r>
              <a:rPr lang="ru-RU" dirty="0" smtClean="0"/>
              <a:t>;</a:t>
            </a:r>
          </a:p>
          <a:p>
            <a:r>
              <a:rPr lang="ru-RU" dirty="0" smtClean="0"/>
              <a:t>атеросклероз;</a:t>
            </a:r>
          </a:p>
          <a:p>
            <a:r>
              <a:rPr lang="ru-RU" dirty="0" smtClean="0"/>
              <a:t>артериальная гипертензия.</a:t>
            </a:r>
            <a:br>
              <a:rPr lang="ru-RU" dirty="0" smtClean="0"/>
            </a:br>
            <a:endParaRPr lang="ru-RU" dirty="0"/>
          </a:p>
        </p:txBody>
      </p:sp>
      <p:pic>
        <p:nvPicPr>
          <p:cNvPr id="16386" name="Picture 2" descr="http://penza-post.ru/uploads/violetta/nw_21553083_xl.jpg"/>
          <p:cNvPicPr>
            <a:picLocks noChangeAspect="1" noChangeArrowheads="1"/>
          </p:cNvPicPr>
          <p:nvPr/>
        </p:nvPicPr>
        <p:blipFill>
          <a:blip r:embed="rId2" cstate="print"/>
          <a:srcRect/>
          <a:stretch>
            <a:fillRect/>
          </a:stretch>
        </p:blipFill>
        <p:spPr bwMode="auto">
          <a:xfrm>
            <a:off x="4427984" y="188640"/>
            <a:ext cx="4536504" cy="632266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ходьбы</a:t>
            </a:r>
            <a:endParaRPr lang="ru-RU" dirty="0"/>
          </a:p>
        </p:txBody>
      </p:sp>
      <p:sp>
        <p:nvSpPr>
          <p:cNvPr id="3" name="Содержимое 2"/>
          <p:cNvSpPr>
            <a:spLocks noGrp="1"/>
          </p:cNvSpPr>
          <p:nvPr>
            <p:ph sz="quarter" idx="1"/>
          </p:nvPr>
        </p:nvSpPr>
        <p:spPr>
          <a:xfrm>
            <a:off x="457200" y="1484784"/>
            <a:ext cx="7467600" cy="4989168"/>
          </a:xfrm>
        </p:spPr>
        <p:txBody>
          <a:bodyPr/>
          <a:lstStyle/>
          <a:p>
            <a:r>
              <a:rPr lang="ru-RU" dirty="0" smtClean="0"/>
              <a:t>Нужно выполнять ритмичные движения. Такие же, как и при обычной ходьбе; </a:t>
            </a:r>
          </a:p>
          <a:p>
            <a:r>
              <a:rPr lang="ru-RU" dirty="0" smtClean="0"/>
              <a:t>Одновременно движутся рука и нога. Взмах левой рукой – идет левая нога. Аналогично справа;</a:t>
            </a:r>
          </a:p>
          <a:p>
            <a:r>
              <a:rPr lang="ru-RU" dirty="0" smtClean="0"/>
              <a:t>Чем шире взмах руки, тем больше шаг;</a:t>
            </a:r>
          </a:p>
          <a:p>
            <a:r>
              <a:rPr lang="ru-RU" dirty="0" smtClean="0"/>
              <a:t> Тело не должно быть статичным: вместе с руками и ногами двигаются бедра, грудная клетка, зона плеч и затылка;</a:t>
            </a:r>
          </a:p>
          <a:p>
            <a:r>
              <a:rPr lang="ru-RU" dirty="0" smtClean="0"/>
              <a:t> Темп движения определяется индивидуально. Важно задать такой ритм (особенно в начале тренировок), чтобы было комфортно;</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hodim-vse.nichost.ru/images/price_images/diary/page_5.png"/>
          <p:cNvPicPr>
            <a:picLocks noChangeAspect="1" noChangeArrowheads="1"/>
          </p:cNvPicPr>
          <p:nvPr/>
        </p:nvPicPr>
        <p:blipFill>
          <a:blip r:embed="rId2" cstate="print"/>
          <a:srcRect/>
          <a:stretch>
            <a:fillRect/>
          </a:stretch>
        </p:blipFill>
        <p:spPr bwMode="auto">
          <a:xfrm>
            <a:off x="0" y="0"/>
            <a:ext cx="8244408"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467600" cy="720080"/>
          </a:xfrm>
        </p:spPr>
        <p:txBody>
          <a:bodyPr/>
          <a:lstStyle/>
          <a:p>
            <a:r>
              <a:rPr lang="ru-RU" dirty="0" smtClean="0"/>
              <a:t>Разминка</a:t>
            </a:r>
            <a:endParaRPr lang="ru-RU" dirty="0"/>
          </a:p>
        </p:txBody>
      </p:sp>
      <p:sp>
        <p:nvSpPr>
          <p:cNvPr id="3" name="Прямоугольник 2"/>
          <p:cNvSpPr/>
          <p:nvPr/>
        </p:nvSpPr>
        <p:spPr>
          <a:xfrm>
            <a:off x="539552" y="1052736"/>
            <a:ext cx="7848872" cy="3139321"/>
          </a:xfrm>
          <a:prstGeom prst="rect">
            <a:avLst/>
          </a:prstGeom>
        </p:spPr>
        <p:txBody>
          <a:bodyPr wrap="square">
            <a:spAutoFit/>
          </a:bodyPr>
          <a:lstStyle/>
          <a:p>
            <a:r>
              <a:rPr lang="ru-RU" dirty="0"/>
              <a:t>Упражнение </a:t>
            </a:r>
            <a:r>
              <a:rPr lang="ru-RU" dirty="0" smtClean="0"/>
              <a:t>1</a:t>
            </a:r>
          </a:p>
          <a:p>
            <a:r>
              <a:rPr lang="ru-RU" dirty="0" smtClean="0"/>
              <a:t> </a:t>
            </a:r>
            <a:r>
              <a:rPr lang="ru-RU" dirty="0"/>
              <a:t>Берем палку для скандинавской ходьбы за оба конца, и поднимаем ее над головой. Совершаем последовательные наклоны вправо и влево. </a:t>
            </a:r>
            <a:endParaRPr lang="ru-RU" dirty="0" smtClean="0"/>
          </a:p>
          <a:p>
            <a:r>
              <a:rPr lang="ru-RU" dirty="0" smtClean="0"/>
              <a:t>Упражнение </a:t>
            </a:r>
            <a:r>
              <a:rPr lang="ru-RU" dirty="0"/>
              <a:t>2 </a:t>
            </a:r>
            <a:endParaRPr lang="ru-RU" dirty="0" smtClean="0"/>
          </a:p>
          <a:p>
            <a:r>
              <a:rPr lang="ru-RU" dirty="0" smtClean="0"/>
              <a:t>Выставляем </a:t>
            </a:r>
            <a:r>
              <a:rPr lang="ru-RU" dirty="0"/>
              <a:t>одну ногу вперед. Делаем наклон вперед, а руки при этом направляем назад. Затем наклоняемся назад, а руки направляем вперед. Сделав несколько наклонов, выставляем вперед другую ногу, и повторяем упражнение</a:t>
            </a:r>
            <a:r>
              <a:rPr lang="ru-RU" dirty="0" smtClean="0"/>
              <a:t>.</a:t>
            </a:r>
          </a:p>
          <a:p>
            <a:r>
              <a:rPr lang="ru-RU" dirty="0" smtClean="0"/>
              <a:t/>
            </a:r>
            <a:br>
              <a:rPr lang="ru-RU" dirty="0" smtClean="0"/>
            </a:br>
            <a:endParaRPr lang="ru-RU" dirty="0"/>
          </a:p>
        </p:txBody>
      </p:sp>
      <p:pic>
        <p:nvPicPr>
          <p:cNvPr id="21506" name="Picture 2" descr="http://www.nwalker.ru/wp-content/uploads/2016/11/razminka.jpg"/>
          <p:cNvPicPr>
            <a:picLocks noChangeAspect="1" noChangeArrowheads="1"/>
          </p:cNvPicPr>
          <p:nvPr/>
        </p:nvPicPr>
        <p:blipFill>
          <a:blip r:embed="rId2" cstate="print"/>
          <a:srcRect/>
          <a:stretch>
            <a:fillRect/>
          </a:stretch>
        </p:blipFill>
        <p:spPr bwMode="auto">
          <a:xfrm>
            <a:off x="1331640" y="3645024"/>
            <a:ext cx="5472608" cy="30243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Разминка</a:t>
            </a:r>
            <a:br>
              <a:rPr lang="ru-RU" dirty="0" smtClean="0"/>
            </a:br>
            <a:endParaRPr lang="ru-RU" dirty="0"/>
          </a:p>
        </p:txBody>
      </p:sp>
      <p:sp>
        <p:nvSpPr>
          <p:cNvPr id="3" name="Прямоугольник 2"/>
          <p:cNvSpPr/>
          <p:nvPr/>
        </p:nvSpPr>
        <p:spPr>
          <a:xfrm>
            <a:off x="395536" y="980728"/>
            <a:ext cx="5040560" cy="5355312"/>
          </a:xfrm>
          <a:prstGeom prst="rect">
            <a:avLst/>
          </a:prstGeom>
        </p:spPr>
        <p:txBody>
          <a:bodyPr wrap="square">
            <a:spAutoFit/>
          </a:bodyPr>
          <a:lstStyle/>
          <a:p>
            <a:r>
              <a:rPr lang="ru-RU" dirty="0" smtClean="0"/>
              <a:t> Упражнение 3</a:t>
            </a:r>
          </a:p>
          <a:p>
            <a:r>
              <a:rPr lang="ru-RU" dirty="0" smtClean="0"/>
              <a:t> Берем в руки палки для ходьбы. Слегка отводим руки назад, так чтобы концы палок упирались чуть сзади. С упором на палки совершаем приседания. Инструкторы советуют делать не менее 15 приседаний (разумеется, новичкам следует начинать с 3-6 приседаний, а затем постепенно увеличивать их количество). </a:t>
            </a:r>
          </a:p>
          <a:p>
            <a:r>
              <a:rPr lang="ru-RU" dirty="0" smtClean="0"/>
              <a:t>Упражнение 4</a:t>
            </a:r>
          </a:p>
          <a:p>
            <a:r>
              <a:rPr lang="ru-RU" dirty="0" smtClean="0"/>
              <a:t> Опираемся на палку правой рукой, сгибаем левую ногу в колене и обхватываем лодыжку левой рукой. Стараемся поднести лодыжку к ягодичным мышцам. Останавливаемся в таком положении на 10-20 секунд. Стоим прямо. Затем проделываем то же упражнение с лодыжкой правой ноги.</a:t>
            </a:r>
            <a:br>
              <a:rPr lang="ru-RU" dirty="0" smtClean="0"/>
            </a:br>
            <a:endParaRPr lang="ru-RU" dirty="0"/>
          </a:p>
        </p:txBody>
      </p:sp>
      <p:pic>
        <p:nvPicPr>
          <p:cNvPr id="20482" name="Picture 2" descr="http://muscleoriginal.com/wp-content/uploads/2015/11/%D0%9E%D0%B1%D1%83%D1%87%D0%B5%D0%BD%D0%B8%D0%B5-%D1%81%D0%BA%D0%B0%D0%BD%D0%B4%D0%B8%D0%BD%D0%B0%D0%B2%D1%81%D0%BA%D0%BE%D0%B9-%D1%85%D0%BE%D0%B4%D1%8C%D0%B1%D0%B5.jpg"/>
          <p:cNvPicPr>
            <a:picLocks noChangeAspect="1" noChangeArrowheads="1"/>
          </p:cNvPicPr>
          <p:nvPr/>
        </p:nvPicPr>
        <p:blipFill>
          <a:blip r:embed="rId2" cstate="print"/>
          <a:srcRect/>
          <a:stretch>
            <a:fillRect/>
          </a:stretch>
        </p:blipFill>
        <p:spPr bwMode="auto">
          <a:xfrm>
            <a:off x="5436096" y="1268760"/>
            <a:ext cx="3240360" cy="48965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lstStyle/>
          <a:p>
            <a:r>
              <a:rPr lang="ru-RU" dirty="0" smtClean="0"/>
              <a:t>Разминка</a:t>
            </a:r>
            <a:endParaRPr lang="ru-RU" dirty="0"/>
          </a:p>
        </p:txBody>
      </p:sp>
      <p:sp>
        <p:nvSpPr>
          <p:cNvPr id="3" name="Прямоугольник 2"/>
          <p:cNvSpPr/>
          <p:nvPr/>
        </p:nvSpPr>
        <p:spPr>
          <a:xfrm>
            <a:off x="539552" y="908720"/>
            <a:ext cx="7992888" cy="3970318"/>
          </a:xfrm>
          <a:prstGeom prst="rect">
            <a:avLst/>
          </a:prstGeom>
        </p:spPr>
        <p:txBody>
          <a:bodyPr wrap="square">
            <a:spAutoFit/>
          </a:bodyPr>
          <a:lstStyle/>
          <a:p>
            <a:r>
              <a:rPr lang="ru-RU" dirty="0"/>
              <a:t>Упражнение 5 </a:t>
            </a:r>
            <a:endParaRPr lang="ru-RU" dirty="0" smtClean="0"/>
          </a:p>
          <a:p>
            <a:r>
              <a:rPr lang="ru-RU" dirty="0" smtClean="0"/>
              <a:t>Обе </a:t>
            </a:r>
            <a:r>
              <a:rPr lang="ru-RU" dirty="0"/>
              <a:t>палки для скандинавской ходьбы ставим перед собой на расстояние чуть согнутой руки, на ширине плеч. Вытягиваем одну ногу вперед и ставим ее на пятку, носок поднимаем вверх. Другую ногу осторожно сгибаем в колене и наклоняемся вперед. Спину держим ровно, не сгибая. Задерживаемся в таком положении на 15 секунд. Затем повторяем упражнение, выставляя вперед другую ногу. </a:t>
            </a:r>
            <a:endParaRPr lang="ru-RU" dirty="0" smtClean="0"/>
          </a:p>
          <a:p>
            <a:r>
              <a:rPr lang="ru-RU" dirty="0" smtClean="0"/>
              <a:t>Упражнение </a:t>
            </a:r>
            <a:r>
              <a:rPr lang="ru-RU" dirty="0"/>
              <a:t>6 </a:t>
            </a:r>
            <a:endParaRPr lang="ru-RU" dirty="0" smtClean="0"/>
          </a:p>
          <a:p>
            <a:r>
              <a:rPr lang="ru-RU" dirty="0" smtClean="0"/>
              <a:t>Берем </a:t>
            </a:r>
            <a:r>
              <a:rPr lang="ru-RU" dirty="0"/>
              <a:t>обе палки в руки, и слегка отводим руки в стороны. Затем направляем руки назад и вверх. Поднимаем палки за спиной, пока не почувствуем натяжение мышц. Упражнение выполняем плавно, без рывков.</a:t>
            </a:r>
            <a:r>
              <a:rPr lang="ru-RU" dirty="0" smtClean="0"/>
              <a:t/>
            </a:r>
            <a:br>
              <a:rPr lang="ru-RU" dirty="0" smtClean="0"/>
            </a:br>
            <a:r>
              <a:rPr lang="ru-RU" dirty="0" smtClean="0"/>
              <a:t/>
            </a:r>
            <a:br>
              <a:rPr lang="ru-RU" dirty="0" smtClean="0"/>
            </a:br>
            <a:endParaRPr lang="ru-RU" dirty="0"/>
          </a:p>
        </p:txBody>
      </p:sp>
      <p:pic>
        <p:nvPicPr>
          <p:cNvPr id="22530" name="Picture 2" descr="https://rodnye-prostory.ru/wp-content/uploads/2018/22ff-fff_fitness_walking1012158_m_n.jpg"/>
          <p:cNvPicPr>
            <a:picLocks noChangeAspect="1" noChangeArrowheads="1"/>
          </p:cNvPicPr>
          <p:nvPr/>
        </p:nvPicPr>
        <p:blipFill>
          <a:blip r:embed="rId2" cstate="print"/>
          <a:srcRect/>
          <a:stretch>
            <a:fillRect/>
          </a:stretch>
        </p:blipFill>
        <p:spPr bwMode="auto">
          <a:xfrm>
            <a:off x="1547664" y="4293096"/>
            <a:ext cx="5544616" cy="237626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1549</TotalTime>
  <Words>1060</Words>
  <Application>Microsoft Office PowerPoint</Application>
  <PresentationFormat>Экран (4:3)</PresentationFormat>
  <Paragraphs>77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Скандинавская ходьба</vt:lpstr>
      <vt:lpstr>Скандинавская       ходьба</vt:lpstr>
      <vt:lpstr>Историческая справка</vt:lpstr>
      <vt:lpstr>Показания</vt:lpstr>
      <vt:lpstr>Правила ходьбы</vt:lpstr>
      <vt:lpstr>Слайд 6</vt:lpstr>
      <vt:lpstr>Разминка</vt:lpstr>
      <vt:lpstr>Разминка </vt:lpstr>
      <vt:lpstr>Разминка</vt:lpstr>
      <vt:lpstr>Разминка</vt:lpstr>
      <vt:lpstr>Техника ходьбы</vt:lpstr>
      <vt:lpstr>Правила для достижения максимального эффекта</vt:lpstr>
      <vt:lpstr>Слайд 13</vt:lpstr>
      <vt:lpstr>Литература</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Скандинавская ходьба</dc:title>
  <dc:creator>111</dc:creator>
  <cp:lastModifiedBy>111</cp:lastModifiedBy>
  <cp:revision>2</cp:revision>
  <dcterms:created xsi:type="dcterms:W3CDTF">2018-05-02T15:30:38Z</dcterms:created>
  <dcterms:modified xsi:type="dcterms:W3CDTF">2018-05-03T20:53:48Z</dcterms:modified>
</cp:coreProperties>
</file>