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8" r:id="rId3"/>
    <p:sldId id="277" r:id="rId4"/>
    <p:sldId id="267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76" r:id="rId13"/>
    <p:sldId id="266" r:id="rId14"/>
    <p:sldId id="278" r:id="rId15"/>
    <p:sldId id="265" r:id="rId16"/>
    <p:sldId id="279" r:id="rId17"/>
    <p:sldId id="287" r:id="rId18"/>
    <p:sldId id="286" r:id="rId19"/>
    <p:sldId id="285" r:id="rId20"/>
    <p:sldId id="284" r:id="rId21"/>
    <p:sldId id="288" r:id="rId22"/>
    <p:sldId id="283" r:id="rId23"/>
    <p:sldId id="294" r:id="rId24"/>
    <p:sldId id="295" r:id="rId25"/>
    <p:sldId id="293" r:id="rId26"/>
    <p:sldId id="296" r:id="rId27"/>
    <p:sldId id="292" r:id="rId28"/>
    <p:sldId id="297" r:id="rId29"/>
    <p:sldId id="291" r:id="rId30"/>
    <p:sldId id="298" r:id="rId31"/>
    <p:sldId id="290" r:id="rId32"/>
    <p:sldId id="299" r:id="rId33"/>
    <p:sldId id="289" r:id="rId34"/>
    <p:sldId id="300" r:id="rId35"/>
    <p:sldId id="301" r:id="rId36"/>
    <p:sldId id="307" r:id="rId37"/>
    <p:sldId id="306" r:id="rId38"/>
    <p:sldId id="308" r:id="rId39"/>
    <p:sldId id="305" r:id="rId40"/>
    <p:sldId id="309" r:id="rId41"/>
    <p:sldId id="310" r:id="rId42"/>
    <p:sldId id="303" r:id="rId43"/>
    <p:sldId id="304" r:id="rId44"/>
    <p:sldId id="311" r:id="rId45"/>
    <p:sldId id="317" r:id="rId46"/>
    <p:sldId id="318" r:id="rId47"/>
    <p:sldId id="316" r:id="rId48"/>
    <p:sldId id="315" r:id="rId49"/>
    <p:sldId id="319" r:id="rId50"/>
    <p:sldId id="314" r:id="rId51"/>
    <p:sldId id="329" r:id="rId52"/>
    <p:sldId id="328" r:id="rId53"/>
    <p:sldId id="327" r:id="rId54"/>
    <p:sldId id="326" r:id="rId55"/>
    <p:sldId id="325" r:id="rId56"/>
    <p:sldId id="324" r:id="rId57"/>
    <p:sldId id="330" r:id="rId58"/>
    <p:sldId id="323" r:id="rId59"/>
    <p:sldId id="322" r:id="rId60"/>
    <p:sldId id="321" r:id="rId61"/>
    <p:sldId id="331" r:id="rId62"/>
    <p:sldId id="336" r:id="rId63"/>
    <p:sldId id="320" r:id="rId64"/>
    <p:sldId id="335" r:id="rId65"/>
    <p:sldId id="337" r:id="rId66"/>
    <p:sldId id="338" r:id="rId67"/>
    <p:sldId id="339" r:id="rId68"/>
    <p:sldId id="334" r:id="rId69"/>
    <p:sldId id="340" r:id="rId70"/>
    <p:sldId id="333" r:id="rId71"/>
    <p:sldId id="341" r:id="rId72"/>
    <p:sldId id="332" r:id="rId73"/>
    <p:sldId id="343" r:id="rId74"/>
    <p:sldId id="342" r:id="rId75"/>
    <p:sldId id="313" r:id="rId76"/>
    <p:sldId id="312" r:id="rId77"/>
    <p:sldId id="302" r:id="rId78"/>
    <p:sldId id="345" r:id="rId79"/>
    <p:sldId id="344" r:id="rId80"/>
    <p:sldId id="346" r:id="rId81"/>
    <p:sldId id="349" r:id="rId82"/>
    <p:sldId id="348" r:id="rId83"/>
    <p:sldId id="351" r:id="rId84"/>
    <p:sldId id="350" r:id="rId85"/>
    <p:sldId id="347" r:id="rId86"/>
    <p:sldId id="352" r:id="rId87"/>
    <p:sldId id="282" r:id="rId88"/>
    <p:sldId id="258" r:id="rId89"/>
    <p:sldId id="353" r:id="rId9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381/ru/" TargetMode="External"/><Relationship Id="rId2" Type="http://schemas.openxmlformats.org/officeDocument/2006/relationships/hyperlink" Target="http://msk.kp.ru/daily/26293.4/317072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avda.ru/navigator/zdorovoe-pitanie.html" TargetMode="External"/><Relationship Id="rId5" Type="http://schemas.openxmlformats.org/officeDocument/2006/relationships/hyperlink" Target="http://www.zdravmedinfo.com/mednews.html?article=77132" TargetMode="External"/><Relationship Id="rId4" Type="http://schemas.openxmlformats.org/officeDocument/2006/relationships/hyperlink" Target="http://www.calend.ru/holidays/0/0/86/" TargetMode="Externa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7364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Психическое здоровье и пожилые люди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291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тульской области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профессиональное образовательное учреждение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«Тульский областной медицинский колледж»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4214818"/>
            <a:ext cx="50006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                                                                                                          Студентка группы МСА 9-3                                                                                                           Маслова Александра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к.м.н. Попов И.А.</a:t>
            </a:r>
          </a:p>
          <a:p>
            <a:pPr algn="r"/>
            <a:endParaRPr lang="ru-RU" sz="1400" dirty="0" smtClean="0"/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Тула. 2018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figuradoma.ru/wp-content/uploads/2017/05/joga-dlja-pozhil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4347197" cy="266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	Индивидуальное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здоровье 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отдельного человека. Его оценивают по персональному самочувствию, наличию или отсутствию заболеваний, физическому состоянию и т. д.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доровья</a:t>
            </a: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sovest.dp.ua/uploads/posts/2017-09/1506594844_480_s4astie_vrem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357562"/>
            <a:ext cx="4748271" cy="3181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Национальные мониторинг здоровья Россиян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4824426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мая 2017 г.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Всероссийский центр изучения общественного мнения (ВЦИОМ) представляет данные о том, как россияне заботятся о своем здоровье и что предпринимают в случае проблем. </a:t>
            </a:r>
          </a:p>
          <a:p>
            <a:pPr lvl="0">
              <a:buClrTx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Хорошим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состоянием здоровья сегодня может похвалиться каждый третий россиянин (35%),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каждый второй  считает свое здоровье удовлетворительным (49%). </a:t>
            </a:r>
          </a:p>
          <a:p>
            <a:pPr>
              <a:buClrTx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Национальные мониторинг здоровья Россиян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681550"/>
          </a:xfrm>
        </p:spPr>
        <p:txBody>
          <a:bodyPr>
            <a:noAutofit/>
          </a:bodyPr>
          <a:lstStyle/>
          <a:p>
            <a:pPr lvl="0">
              <a:buClrTx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десяти россиян (71%) удовлетворены здоровьем своих близких. </a:t>
            </a:r>
          </a:p>
          <a:p>
            <a:pPr lvl="0">
              <a:buClrTx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проблемах со здоровьем (у себя и близких) граждане нашей страны винят прежде всего работу и стресс (35%), а также отсутствие денег на лекарства и профилактику болезней (35%), плохую экологию (32%). </a:t>
            </a:r>
          </a:p>
          <a:p>
            <a:pPr>
              <a:buClrTx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о здоровье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	Эти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 другие значимые факторы представляют собой неотъемлемые компоненты здорового образа жизни. Существует фраза, которая подтверждена жизнью: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«...человек умирает не от определенной болезни, а от своего образа жизни».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gdebesplatno.ru/upload/images/90296614_ZO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00438"/>
            <a:ext cx="4689898" cy="3124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14422"/>
            <a:ext cx="8572592" cy="1828800"/>
          </a:xfrm>
        </p:spPr>
        <p:txBody>
          <a:bodyPr>
            <a:noAutofit/>
          </a:bodyPr>
          <a:lstStyle/>
          <a:p>
            <a:pPr marL="514350" indent="-514350"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Стресс – как фактор риска заболеваний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https://vesti22.tv/sites/default/files/news/87939.jpg"/>
          <p:cNvPicPr>
            <a:picLocks noChangeAspect="1" noChangeArrowheads="1"/>
          </p:cNvPicPr>
          <p:nvPr/>
        </p:nvPicPr>
        <p:blipFill>
          <a:blip r:embed="rId2"/>
          <a:srcRect l="7692" r="11538"/>
          <a:stretch>
            <a:fillRect/>
          </a:stretch>
        </p:blipFill>
        <p:spPr bwMode="auto">
          <a:xfrm>
            <a:off x="357158" y="3286124"/>
            <a:ext cx="3000396" cy="2375297"/>
          </a:xfrm>
          <a:prstGeom prst="rect">
            <a:avLst/>
          </a:prstGeom>
          <a:noFill/>
        </p:spPr>
      </p:pic>
      <p:pic>
        <p:nvPicPr>
          <p:cNvPr id="36872" name="Picture 8" descr="https://vladnews.ru/uploads/news/2016/09/20/thumb_91408_news_xxxl.jpg"/>
          <p:cNvPicPr>
            <a:picLocks noChangeAspect="1" noChangeArrowheads="1"/>
          </p:cNvPicPr>
          <p:nvPr/>
        </p:nvPicPr>
        <p:blipFill>
          <a:blip r:embed="rId3"/>
          <a:srcRect l="14000" r="15999"/>
          <a:stretch>
            <a:fillRect/>
          </a:stretch>
        </p:blipFill>
        <p:spPr bwMode="auto">
          <a:xfrm>
            <a:off x="5715008" y="3286124"/>
            <a:ext cx="3171138" cy="2228842"/>
          </a:xfrm>
          <a:prstGeom prst="rect">
            <a:avLst/>
          </a:prstGeom>
          <a:noFill/>
        </p:spPr>
      </p:pic>
      <p:pic>
        <p:nvPicPr>
          <p:cNvPr id="36870" name="Picture 6" descr="https://gruzdev.org/wp-content/uploads/2017/08/10-priznakov-stressa--1080x6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143380"/>
            <a:ext cx="3357546" cy="2455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 – как фактор риска заболеваний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СТРЕСС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неспецифическая реакция общего напряжения организма (личности) на любое предъявленное ему требование, непременно сопровождающееся перестройкой его защитных сил.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phytomed.org/wp-content/uploads/2014/02/5-Easy-Work-Related-Stress-Bus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714752"/>
            <a:ext cx="4643438" cy="2954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 – как фактор риска заболеваний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1357298"/>
            <a:ext cx="478634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Стресс может не только понизить, но и повысить устойчивость организма к негативным факторам. Для разведения этих полярных функций существует понятие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стресса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дистресса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 descr="http://meddoc.com.ua/wp-content/uploads/2015/04/eustress-dist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356157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 – как фактор риска заболеваний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08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Стресс (позитив) </a:t>
            </a: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напряжение, мобилизующее, активизирующее организм для борьбы с источником негативных эмоций;</a:t>
            </a:r>
            <a:b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Дистресс</a:t>
            </a:r>
            <a:r>
              <a:rPr lang="ru-RU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(негатив)</a:t>
            </a: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это чрезмерное напряжение, понижающее возможности организма адекватно реагировать на требования внешней среды. </a:t>
            </a:r>
            <a:r>
              <a:rPr lang="ru-RU" sz="3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истресс</a:t>
            </a:r>
            <a:r>
              <a:rPr lang="ru-R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вид стресса, для которого характерна серьезная степень выраженности и оказывающий существенное отрицательное воздействие на организм</a:t>
            </a:r>
            <a:endParaRPr lang="ru-RU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 – как фактор риска заболеваний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1000108"/>
            <a:ext cx="88582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 стрессовое состояние опасно не само по себе, а тем, что способно провоцировать целый букет органических нарушений в виде сердечно-сосудистых, аллергических, иммунных и прочих заболеваний.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говоря уже о том, что резко падает работоспособность человека, его жизненная и творческая активность.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 descr="https://www.contactcenterworld.com/imagestemp/123120157394_bigstock-man-and-word-stress-37351483.jpg"/>
          <p:cNvPicPr>
            <a:picLocks noChangeAspect="1" noChangeArrowheads="1"/>
          </p:cNvPicPr>
          <p:nvPr/>
        </p:nvPicPr>
        <p:blipFill>
          <a:blip r:embed="rId2" cstate="print"/>
          <a:srcRect t="23192" b="18810"/>
          <a:stretch>
            <a:fillRect/>
          </a:stretch>
        </p:blipFill>
        <p:spPr bwMode="auto">
          <a:xfrm>
            <a:off x="3143240" y="4572008"/>
            <a:ext cx="556827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 – как фактор риска заболеваний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1000108"/>
            <a:ext cx="857256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в значительной степени возрастает риск возникновения следующих заболеваний: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Гипертония.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Стенокардия.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Инсульт.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Инфаркт.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Аритмия.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Сердечная недостаточность.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Ишемическая болезнь.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 онкологических опухолей.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https://oprostatit.ru/wp-content/uploads/2017/12/5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214554"/>
            <a:ext cx="4000528" cy="2668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Понятие о здоровье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Стресс – как фактор риска заболеваний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 тревог, которые не дают нам жить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спокойно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Психическое здоровье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Здоровое питание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Психическое здоровье и пожилые люди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Всемирный день психического здоровья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 – как фактор риска заболеваний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4282" y="928670"/>
            <a:ext cx="8786874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того, истощается весь организм, снижается иммунитет и человек становится особо уязвимым для всевозможных инфекционных заболеваний.</a:t>
            </a:r>
            <a:endParaRPr kumimoji="0" lang="ru-RU" sz="3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Профилактика стресса - это здоровый образ жизни</a:t>
            </a:r>
            <a:endParaRPr kumimoji="0" lang="ru-RU" sz="31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Picture 5" descr="http://3ohond29fxl43b8tjw115y91.wpengine.netdna-cdn.com/wp-content/uploads/21371994_l-1024x592.jpg"/>
          <p:cNvPicPr>
            <a:picLocks noChangeAspect="1" noChangeArrowheads="1"/>
          </p:cNvPicPr>
          <p:nvPr/>
        </p:nvPicPr>
        <p:blipFill>
          <a:blip r:embed="rId2"/>
          <a:srcRect t="25338" b="11317"/>
          <a:stretch>
            <a:fillRect/>
          </a:stretch>
        </p:blipFill>
        <p:spPr bwMode="auto">
          <a:xfrm>
            <a:off x="428596" y="3643314"/>
            <a:ext cx="7929618" cy="2903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286124"/>
            <a:ext cx="8572592" cy="1828800"/>
          </a:xfrm>
        </p:spPr>
        <p:txBody>
          <a:bodyPr>
            <a:noAutofit/>
          </a:bodyPr>
          <a:lstStyle/>
          <a:p>
            <a:pPr marL="514350" indent="-514350"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1142984"/>
            <a:ext cx="857256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мы волнуемся, переживаем. Но есть мысли, которые большинству из нас мешают спать. В голове постоянно рой мыслей, забот и тревог. Успокаивает одно - мы все переживаем из-за одного и того же, просто кто-то свои волнения демонстрирует, а кто-то скрывает, прикрывает беспечностью. Самое главное - понять, какие из волнений беспочвенны, и избавиться от них, ведь они никак не изменят жизнь. Вот из-за чего мы чаще всего переживаем:</a:t>
            </a:r>
            <a:endParaRPr kumimoji="0" lang="ru-RU" sz="3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Социальное неравенство</a:t>
            </a:r>
            <a:endParaRPr kumimoji="0" lang="ru-RU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социальное неравенство создает внутренний конфликт в </a:t>
            </a:r>
            <a:r>
              <a:rPr kumimoji="0" lang="ru-RU" sz="2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вашемсознаниии</a:t>
            </a:r>
            <a:r>
              <a:rPr kumimoji="0" lang="ru-RU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попробуйте изменить свое отношение к ситуации и перестать воспринимать богатых людей как конкурентов. У вас тоже есть шансы и возможности. Вам стоит поверить в себя, осознать, что вы умеете делать хорошо, и сосредоточиться на желаемых результатах. Тратьте силы и размышления на работу над СВОИМ результатом, улучшением СВОЕЙ жизни, а не на пустые возмущения и жалобы. </a:t>
            </a:r>
            <a:endParaRPr kumimoji="0" lang="ru-RU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Социальное неравенство</a:t>
            </a:r>
            <a:endParaRPr kumimoji="0" lang="ru-RU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AutoShape 2" descr="https://vmestoputina.ru/wp-content/uploads/2016/12/image-2-3-1024x6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AutoShape 4" descr="https://vmestoputina.ru/wp-content/uploads/2016/12/image-2-3-1024x6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8" name="Picture 6" descr="http://ege59.ru/wp-content/uploads/2016/11/rrgrrg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857363"/>
            <a:ext cx="8312787" cy="4572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85720" y="1357298"/>
            <a:ext cx="85725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Вам хочется зарабатывать больше и двигаться по карьерной лестнице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тратьте время и мысли на жалобы на работодателя и весь мир. Вопросы и претензии к себе только подрывают уверенность. Верьте, что вы на многое способны, и многого заслуживаете. Осознайте, что добиваться чего-то нужно шаг за шагом.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85720" y="1357298"/>
            <a:ext cx="8572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Вам хочется зарабатывать больше и двигаться по карьерной лестнице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s://blog.4job.co/wp-content/uploads/2013/12/Career_Lad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7500990" cy="4054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1357298"/>
            <a:ext cx="84296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Не думайте о деньгах перед сном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Ученые доказали, что многие из нас, засыпая, думают о своей финансовой состоятельности. А ведь эти мысли приводят к бессоннице. Запретите себе думать о деньгах, ложась в кровать. Вместо этого попросите кого-то из понимающих в финансах друзей дать вам совет, выслушать вас, поговорить с вами.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1142984"/>
            <a:ext cx="84296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Не думайте о деньгах перед сном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://4.bp.blogspot.com/-lWjmmTXoEAg/VSOeMVLpMJI/AAAAAAAAAAg/mNgtBfMfHT8/s1600/610x610_grosh_do_zarplati_1000_-_426558_0.jpg"/>
          <p:cNvPicPr>
            <a:picLocks noChangeAspect="1" noChangeArrowheads="1"/>
          </p:cNvPicPr>
          <p:nvPr/>
        </p:nvPicPr>
        <p:blipFill>
          <a:blip r:embed="rId2"/>
          <a:srcRect b="6804"/>
          <a:stretch>
            <a:fillRect/>
          </a:stretch>
        </p:blipFill>
        <p:spPr bwMode="auto">
          <a:xfrm>
            <a:off x="1428728" y="2143116"/>
            <a:ext cx="621510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85720" y="928670"/>
            <a:ext cx="83582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Неприятные, злые люди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Кто-то нахамил вам в автобусе. И вот вы целый день ведете с обидчиками "внутренние" диалоги. Хочется им ответить, постоять за себя, сделать так, чтобы их не было рядом с вами. Почему бы и нет? Сведите общение с </a:t>
            </a:r>
            <a:r>
              <a:rPr kumimoji="0" lang="ru-RU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непрятными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людьми до минимума. Тратьте свое время на людей, которых вы любите, которые любят вас, с которыми вам комфортно и хорошо. Не бойтесь отказать негативным товарищам и выбрасывайте мысли о чужих, которые вам нахамили.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14422"/>
            <a:ext cx="8572592" cy="18288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Понятие о здоровье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st.gde-fon.com/wallpapers_original/647466_sok_ovoschnoy_fruktovyiy_fruktyi_ovoschi_polezno_n_2950x2094_www.Gde-Fon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3097553" cy="2199263"/>
          </a:xfrm>
          <a:prstGeom prst="rect">
            <a:avLst/>
          </a:prstGeom>
          <a:noFill/>
        </p:spPr>
      </p:pic>
      <p:pic>
        <p:nvPicPr>
          <p:cNvPr id="35846" name="Picture 6" descr="https://davlenies.ru/wp-content/uploads/2017/12/Beg-1024x682.jpg"/>
          <p:cNvPicPr>
            <a:picLocks noChangeAspect="1" noChangeArrowheads="1"/>
          </p:cNvPicPr>
          <p:nvPr/>
        </p:nvPicPr>
        <p:blipFill>
          <a:blip r:embed="rId3"/>
          <a:srcRect l="3925" r="7751"/>
          <a:stretch>
            <a:fillRect/>
          </a:stretch>
        </p:blipFill>
        <p:spPr bwMode="auto">
          <a:xfrm>
            <a:off x="5643570" y="3214686"/>
            <a:ext cx="3214710" cy="2424109"/>
          </a:xfrm>
          <a:prstGeom prst="rect">
            <a:avLst/>
          </a:prstGeom>
          <a:noFill/>
        </p:spPr>
      </p:pic>
      <p:pic>
        <p:nvPicPr>
          <p:cNvPr id="35844" name="Picture 4" descr="http://queen-time.ru/media/222_TsV8J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214818"/>
            <a:ext cx="321471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85720" y="1142984"/>
            <a:ext cx="83582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Неприятные, злые люди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://st.depositphotos.com/1192060/1699/i/950/depositphotos_16995913-Businessman-shouting-at-a-colleag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64373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928670"/>
            <a:ext cx="835821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Ваше тело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распространенное переживание из-за лишних килограммов. Ваше тело не такое, как у модели на обложке журнала. Что ж, и у нее оно не совсем такое. Но это не значит, что можно есть булочки, лежа на диване, и рыдать, стоя на весах. Ведите здоровый образ жизни, питайтесь вкусно и правильно, занимайтесь спортом, это и настроение улучшит, и тело ваше сделает красивым.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1142984"/>
            <a:ext cx="8358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Ваше тело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s://fs.4geo.ru/get/editors/landingpage/1478066709-140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429420" cy="4441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85720" y="1071546"/>
            <a:ext cx="864399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Вы не можете себе позволить дорогую покупку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Покупки поднимают настроение. Это факт. Но так грустно и тоскливо иногда становится, когда видишь то, о чем мечтаешь, но не можешь себе это купить. Во-первых, можно откладывать деньги. И это даже веселее, чем просто пойти и купить. Тот, кто ждет, получает лучшее. Во-вторых, можно купить что-то маленькое и недорогое.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85720" y="1071546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Вы не можете себе позволить дорогую покупку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http://zametki-turista.com/wp-content/uploads/2016/08/6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753204" cy="4220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85720" y="1571612"/>
            <a:ext cx="85725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Не получается держать все под контролем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забываете, вас подводят, что-то не складывается... Не пытайтесь все держать под контролем! Многое просто не зависит лично от вас. И да, многие ленивы, необязательны, будьте готовы встретиться с этими качествами, общаясь с людьми.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85720" y="1357298"/>
            <a:ext cx="8572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Не получается держать все под контролем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pomochnik-vsem.ru/_nw/3/62941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620000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57158" y="1214422"/>
            <a:ext cx="850112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Беспокойство по поводу будущих событий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Кто-то боится наводнения, кто-то землетрясения, кто-то тревожится из-за аварий на дорогах и тому подобное.  Чаще всего мы тревожимся из-за тех событий, которые от нас не зависят. Это отнимает много душевных сил. Постарайтесь думать "сегодня", смотреть в ближайшее будущее, размышлять над своими действиями и о своем успехе. Вытесняйте деструктивные мысли и заполняйте голову позитивом.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57158" y="1214422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Беспокойство по поводу будущих событий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https://otvet.imgsmail.ru/download/u_681609965379ec8f65278b97d33c964a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619868" cy="4658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42844" y="1214422"/>
            <a:ext cx="878687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"Я недостаточно хорош"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Низкая самооценка, желание улучшить себя - все это не дает покоя многим. Женщинам не нравится их внешность, мужчины переживают из-за своей состоятельности. Единственное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чуство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которое может вытеснить тревоги из-за собственной несостоятельности - это благодарность. Скажите спасибо за все, что у вас есть.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о здоровье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 fontAlgn="t">
              <a:buClrTx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это главная ценность жизни, оно занимает самую высокую ступень в иерархии потребности человека. </a:t>
            </a:r>
          </a:p>
          <a:p>
            <a:pPr fontAlgn="t">
              <a:buClrTx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ClrTx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один из важнейших компонентов человеческого счастья и одно из ведущих условий успешного социального и экономического развития. Реализация интеллектуального, нравственно-духовного, физического и репродуктивного потенциала возможна только в здоровом обществе.</a:t>
            </a:r>
          </a:p>
          <a:p>
            <a:pPr>
              <a:buClrTx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тревог, которые не дают нам жить спокойно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42844" y="1214422"/>
            <a:ext cx="87868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"Я недостаточно хорош"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http://www.b17.ru/foto/uploaded/upl_1522309868_116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362700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85860"/>
            <a:ext cx="8572592" cy="1828800"/>
          </a:xfrm>
        </p:spPr>
        <p:txBody>
          <a:bodyPr>
            <a:noAutofit/>
          </a:bodyPr>
          <a:lstStyle/>
          <a:p>
            <a:pPr marL="514350" indent="-514350"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Психическое здоровье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http://nadezhdaclinik.ru/images/3ee6d61f-25cf-4c4a-9d53-14dded2bdd34_670x0_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3857652" cy="3214710"/>
          </a:xfrm>
          <a:prstGeom prst="rect">
            <a:avLst/>
          </a:prstGeom>
          <a:noFill/>
        </p:spPr>
      </p:pic>
      <p:pic>
        <p:nvPicPr>
          <p:cNvPr id="69636" name="Picture 4" descr="https://www.flujovaginal.com/wp-content/uploads/2017/02/vagina-saluda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3786214" cy="3222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Психическое здоровье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42844" y="1428736"/>
            <a:ext cx="878687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Психическое здоровье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это состояние благополучия, в котором человек реализует свои способности, может противостоять обычным жизненным стрессам, продуктивно работать и вносить вклад в свое сообщество. В этом позитивном смысле психическое здоровье является основой благополучия человека и эффективного функционирования сообщества.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факты (ВОЗ)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 lvl="0">
              <a:buClrTx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Психическое здоровье – это не только отсутствие психических расстройств.</a:t>
            </a:r>
          </a:p>
          <a:p>
            <a:pPr lvl="0">
              <a:buClrTx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Психическое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здоровье является неотъемлемой частью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действительно,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психического здоровья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здоровья.</a:t>
            </a:r>
          </a:p>
          <a:p>
            <a:pPr>
              <a:buClrTx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https://7info.ru/wp-content/uploads/2017/10/1481525624_psih_healts.jpg"/>
          <p:cNvPicPr>
            <a:picLocks noChangeAspect="1" noChangeArrowheads="1"/>
          </p:cNvPicPr>
          <p:nvPr/>
        </p:nvPicPr>
        <p:blipFill>
          <a:blip r:embed="rId2"/>
          <a:srcRect l="8242" t="17514" r="14491" b="6249"/>
          <a:stretch>
            <a:fillRect/>
          </a:stretch>
        </p:blipFill>
        <p:spPr bwMode="auto">
          <a:xfrm>
            <a:off x="5786446" y="3571876"/>
            <a:ext cx="2914477" cy="2875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факты (ВОЗ)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181616"/>
          </a:xfrm>
        </p:spPr>
        <p:txBody>
          <a:bodyPr>
            <a:normAutofit lnSpcReduction="10000"/>
          </a:bodyPr>
          <a:lstStyle/>
          <a:p>
            <a:pPr lvl="0">
              <a:buClrTx/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Психическое здоровье определяется рядом социально-экономических, биологических и относящихся к окружающей среде факторов.</a:t>
            </a:r>
          </a:p>
          <a:p>
            <a:pPr lvl="0">
              <a:buClrTx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укрепления психического здоровья существуют эффективные по стоимости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межсекторальные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стратегии и мероприятия общественного здравоохранения.</a:t>
            </a:r>
          </a:p>
          <a:p>
            <a:pPr>
              <a:buClrTx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Детерминанты психического здоровья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85720" y="856357"/>
            <a:ext cx="864399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мнению ученых, уровень психического здоровья человека в каждый данный момент времени определяется многочисленными социальными, психологическими и биологическими факторами.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Устойчивое социально-экономическое давление признается фактором риска для психического здоровья отдельных людей и сообществ.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42844" y="1142984"/>
            <a:ext cx="878687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Очевидные факторы риска связаны с нищетой, включая низкие уровни образования.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	Плохое психическое здоровье связано также с быстрыми социальными изменениями, стрессовыми условиями на работе,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гендерной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дискриминацией, социальным отчуждением, нездоровым образом жизни, рисками насилия и физического нездоровья, а также с нарушениями прав человека.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Детерминанты психического здоровья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 startAt="4"/>
              <a:tabLst>
                <a:tab pos="45720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Существуют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особые психологические и личностные факторы, из-за которых люди становятся уязвимыми перед психическими расстройствами. </a:t>
            </a: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	Имеется ряд биологических причин психических расстройств, включая генетические факторы, которые способствуют дисбалансу химических веществ в мозге.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Детерминанты психического здоровья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7143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Функциональное состояние психики определяется такими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аспектами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85720" y="1142984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Умственная работоспособность.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Познавательные процессы на высоком уровне – показатель здоровья.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3" descr="http://mas.garmonia.ru.com/images/news/len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7358114" cy="365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7143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Функциональное состояние психики определяется такими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аспектами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14282" y="1214422"/>
            <a:ext cx="86439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Стремление к осуществлению осознанной деятельности.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Обучение, профессиональная, творческая деятельность, реализация себя в ином качестве – свидетельство наличия интересов, мотивации.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3" name="Picture 5" descr="http://pok60.ru/wp-content/uploads/2017/10/%D0%BF%D0%BE%D1%81%D1%82%D0%B0%D0%BD%D0%BE%D0%B2%D0%BA%D0%B0-%D1%86%D0%B5%D0%BB%D0%B5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714752"/>
            <a:ext cx="4642960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о здоровье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81616"/>
          </a:xfrm>
        </p:spPr>
        <p:txBody>
          <a:bodyPr>
            <a:normAutofit/>
          </a:bodyPr>
          <a:lstStyle/>
          <a:p>
            <a:pPr fontAlgn="t">
              <a:buClrTx/>
              <a:buFont typeface="Wingdings 2" pitchFamily="18" charset="2"/>
              <a:buChar char="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определению специалистов Всемирной организации здравоохранения (ВОЗ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это состояние полного физического, духовного и социального благополучия, а не только отсутствие болезни и физических дефектов.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ClrTx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Психическое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здоровье – одно из составляющих общего здоровья.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internat14.ru/wp-content/uploads/2017/12/Zdor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9144000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психического здоровья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14282" y="928670"/>
            <a:ext cx="892971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Умение выстраивать отношения с окружающими.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Эти отношения в основном позитивные, доверительные (с узким кругом людей).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Важным моментом является здоровье самих отношений: они не должны быть угрожающими, насильственными, тревожными, разрушающими. Здоровые отношения несут в себе только продуктивность.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5" name="Picture 3" descr="https://ourmind.ru/wp-content/uploads/2016/07/company-cul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163513"/>
            <a:ext cx="7743820" cy="269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психического здоровья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214282" y="1071546"/>
            <a:ext cx="85011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Желание и способность работать.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– не только профессиональная деятельность, но и творчество, вклад в общество. Создавать то, что ценно для самой личности, его семьи, общества – важно для психически здорового человека.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5" name="Picture 3" descr="http://kladvsebe.ru/wp-content/uploads/2018/03/delaem-kartu-zhelanyi-768x58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643314"/>
            <a:ext cx="450059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психического здоровья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89844"/>
            <a:ext cx="87154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Питание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основа физического здоровья,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которое оказывает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влияние на психику. Избыточное количество пищи, продукты, содержащие большое количество сахара, жира, а также провоцирующие нарушение гормонального баланса в организме могут достаточно ощутимо отразиться на психическом состоянии.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 descr="https://www.gemorr.ru/wp-content/uploads/2016/12/pp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413956"/>
            <a:ext cx="5143536" cy="2444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психического здоровья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42844" y="857232"/>
            <a:ext cx="878687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Способность «играть».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 – довольно широкое понятие в отношении взрослого человека, поэтому важно пояснить, что она в себя включает: свободное использование метафор, иносказаний, юмора – игра символами;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танец, пение, спорт, некоторые виды иного творчества – быть не сторонним наблюдателем, а активным игроком.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3" name="Picture 3" descr="https://www.e-xecutive.ru/uploads/wall/file/1886/show_Creative-peo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643314"/>
            <a:ext cx="433317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психического здоровья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14282" y="1000108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Автономия.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Здоровый человек не делает того, чего ему не хочется. Он самостоятельно делает выбор и несет за него ответственность, не страдает зависимостью, не пытается компенсировать отсутствие контроля за одной из сфер жизни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гиперконтролем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другой.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9" name="Picture 5" descr="https://mhealthrussian.files.wordpress.com/2015/06/diagnose.jpg?w=7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71942"/>
            <a:ext cx="4000528" cy="2567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психического здоровья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Понимание этических норм.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первую очередь, здоровый человек осознает смысл и необходимость следования им, однако является гибким в этом отношении – в определенных обстоятельствах он может позволить себе изменить линию поведения (в пределах разумного).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1" name="Picture 3" descr="http://www.clipartsuggest.com/images/72/clipart-business-people-at-work-business-people-graphics-H1Hwy2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071942"/>
            <a:ext cx="4000528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психического здоровья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85720" y="1000108"/>
            <a:ext cx="86439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Эмоциональная устойчивость.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Она выражается в способности вынести накал эмоций – чувствовать их, не позволяя им управлять собой. В любых обстоятельствах находиться в контакте с разумом.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5" name="Picture 3" descr="http://luvideo.ru/wp-content/uploads/2016/03/1280x720-o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643314"/>
            <a:ext cx="5262514" cy="2960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психического здоровья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14282" y="1357298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Гибкость применения защитных механизмов.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Каждый человек сталкивается с неблагоприятными жизненными обстоятельствами, и, будучи носителем такого нежного конструкта, как психика, применяет средства ее защиты. Здоровая личность выбирает эффективные методы и в разных ситуациях осуществляет выбор в пользу наиболее подходящего.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психического здоровья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85720" y="928670"/>
            <a:ext cx="864399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Осознанность, или, иначе говоря,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ментализация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Здоровый психически человек видит разницу между истинными чувствами и чужими навязанными установками, способен проанализировать свои реакции на слова другого, понимает, что другой человек – отдельная личность со своими особенностями и отличиями.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9" name="Picture 3" descr="http://medvoice.ir/wp-content/uploads/2015/10/Conference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429132"/>
            <a:ext cx="4392102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психического здоровья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214282" y="1071546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Способность к рефлексии.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Вовремя обратиться к самому себе, проанализировать причины тех или иных событий в собственной жизни, понять, как поступить дальше и что это повлечет – эти умения также отличают здоровую личность.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3" name="Picture 3" descr="http://itd2.mycdn.me/image?id=858362510736&amp;t=20&amp;plc=WEB&amp;tkn=*yQt_y7qEEXRN_ZJKwKzxDRRHV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714752"/>
            <a:ext cx="4398365" cy="293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доровья</a:t>
            </a: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 marL="514350" indent="-514350" fontAlgn="t">
              <a:buClr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	Физическая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составляющая включает уровень роста и развития органов и систем организма,  адекватную адаптацию человека к внешним условиям.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kidzblog.ru/wp-content/uploads/2015/07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500438"/>
            <a:ext cx="5069755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психического здоровья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14282" y="928670"/>
            <a:ext cx="53578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Адекватная самооценка.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Одна из составляющих психического здоровья – реалистичная самооценка,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самовосприятие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себя согласно действительным чертам характера и особенностям, отношение к себе с теплом, реальное понимание слабых и сильных сторон характера.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7" name="Picture 3" descr="http://vsyamagik.ru/wp-content/uploads/2016/01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857364"/>
            <a:ext cx="335758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Психическое здоровье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357158" y="928670"/>
            <a:ext cx="864399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Психика является конструктом достаточно нестабильным, и даже при отсутствии нарушений в течение жизни является высоким риск развития негативных тенденций, поэтому очень важно уделять психическому здоровью достаточно внимания.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Следует помнить о том, что позитивное мышление основывается не столько на событиях окружающего мира, сколько на реакции, на них, а ее мы в силах изменить.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8572592" cy="1285884"/>
          </a:xfrm>
        </p:spPr>
        <p:txBody>
          <a:bodyPr>
            <a:noAutofit/>
          </a:bodyPr>
          <a:lstStyle/>
          <a:p>
            <a:pPr marL="514350" indent="-514350"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Здоровое питание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58" name="Picture 2" descr="https://luch-nik.ru/images/stories/tL5w0c1y9-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778674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Здоровое питание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857232"/>
            <a:ext cx="81439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Здоровое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правильное питание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не строгая изнуряющая диета, не издевательство над организмом и не лишение его радостей, это всего лишь ряд правил, при соблюдении которых можно кардинально изменить себя, обрести новые полезные привычки, красивую фигуру и существенно продлить жизнь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 descr="http://zodorov.ru/varikoznoe-rasshirenie-ven-profilaktika/32214_html_m2cc1cc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500570"/>
            <a:ext cx="407196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6429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здорового питания проблемы с психикой обеспечены, говорят медики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59293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Дикинский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университет провел исследование связи питания человека и психического здоровья. Как передает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CNN,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работе привлекли 67 человек, принимающих антидепрессанты и/или посещавших психотерапевта. На начало исследования добровольцы плохо питались - мало ели фруктов, овощей, клетчатки, злоупотребляли сладким, обработанными мясными продуктами и солеными продуктами.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 descr="http://ogastrite.ru/wp-content/uploads/2017/05/dieta-minus-10-kilogra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214554"/>
            <a:ext cx="2793375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6429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здорового питания проблемы с психикой обеспечены, говорят медики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00174"/>
            <a:ext cx="8429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Потом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половину участников перевели на новый рацион. Упор был сделан на оливковое масло, орехи, семечки, яйца, овощи, фрукты, жирную рыбу и говядину. Так, через три месяца было проведено тестирование добровольцев. Оказалось, у людей, сидевших на диете, намного улучшились показатели психического состояния. У 32% симптомы депрессии ослабли настолько, что им сняли диагноз. Для сравнения: среди тех, кто не менял рацион, улучшение коснулось только 8%, и было оно менее выраженным.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6429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здорового питания проблемы с психикой обеспечены, говорят медики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42844" y="1071546"/>
            <a:ext cx="578647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Эксперты считают, что улучшение настроения происходит отчасти через иммунную систему. Процесс, вызванный травмами или угрозами, может быть запущен и при злоупотреблении вредной пищей. Поэтому плохое питание и провоцирует хроническое воспаление. К тому же, питательные продукты предоставляют мозгу достаточно полезных веществ, необходимых для борьбы с ежедневным стрессом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3" name="Picture 3" descr="https://media.istockphoto.com/photos/image-of-healthy-food-strawberries-bananas-and-cereals-picture-id544664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00174"/>
            <a:ext cx="300039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500306"/>
            <a:ext cx="8572592" cy="1285884"/>
          </a:xfrm>
        </p:spPr>
        <p:txBody>
          <a:bodyPr>
            <a:noAutofit/>
          </a:bodyPr>
          <a:lstStyle/>
          <a:p>
            <a:pPr marL="514350" indent="-514350"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Психическое здоровье и пожилые люди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0" name="Picture 2" descr="https://www.domroditelya.ru/uploads/posts/2016-07/1469810952_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86190"/>
            <a:ext cx="4500594" cy="2855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факты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85860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всем мире происходит быстрое старение населения. Население мира быстро стареет. За период с 2015 по 2050 гг. доля людей старше 60 лет в населении мире почти удвоится — с 12% до 22%.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Психическое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и эмоциональное благополучие столь же важны в пожилом возрасте, что и на любом другом этапе жизни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факты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166843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Невропсихиатрические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расстройства у пожилых составляют 6,6% от общей инвалидности (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DALYs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для этой возрастной группы.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Порядка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15% взрослых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возрасте 60 лет и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страдают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психическими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нарушениями.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4" name="Picture 2" descr="http://svit24.net/images/stories/articles/2014/Zdorovie/10-2014/02/pozu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496"/>
            <a:ext cx="350042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5181616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	Психологическая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составляющая — это состояние психической сферы, которое определяется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мотивационно-эмоциональными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мыслительными и нравственно-духовными компонентами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www.psychologos.ru/images/articles/showcases/495kru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857628"/>
            <a:ext cx="4429156" cy="278608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0"/>
            <a:ext cx="8858280" cy="71435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составляющие Здоровья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285720" y="1428736"/>
            <a:ext cx="85725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Пожилые люди стали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чаще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сталкиваться с особыми проблемами в плане физического и психического здоровья, которые необходимо признать. Более 20% взрослых в возрасте 60 лет и старше страдают психическими или неврологическими расстройствами,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6,6% всей инвалидности среди людей старше 60 лет вызвано неврологическими и психическими расстройствами. Самыми распространенными нейропсихиатрическими расстройствами в этой возрастной группе являются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деменция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депрессия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64291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Медицинские работники и сами пожилые люди не уделяют должного внимания проблемам психического здоровья, а стереотипы , связанные с психическими болезнями, обуславливает нежелание людей обращаться за помощью.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78" name="Picture 2" descr="https://st.russiandoska.com/files/images/1137433-big-2-15091425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429000"/>
            <a:ext cx="4452926" cy="3228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858280" cy="64291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 риска проблем психического здоровья среди пожилых людей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285720" y="1428736"/>
            <a:ext cx="85725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психического здоровья человека на данный момент времени определяется множеством социальных, психологических и биологических факторов. Помимо обычных стресс-факторов, с которыми сталкиваются по жизни все люди, многие пожилые люди утрачивают способность жить независимо из-за ограниченной мобильности, хронической боли, дряхлости или других психических или физических проблем и нуждаются в каком-либо долгосрочном уходе.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858280" cy="64291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 риска проблем психического здоровья среди пожилых людей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факторы могут обуславливать изоляцию, утрату независимости, одиночество и психологический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дистресс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пожилых людей. Психическое здоровье оказывает воздействие на физическое здоровье и наоборот. Кроме того, пожилые люди могут подвергаться плохому обращению, включая физическое, сексуальное, психологическое,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эмоциональное и т.д. Плохое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обращение с пожилыми людьми может вызывать не только физический ущерб, но и также серьезные, подчас долговременные, психологические последствия, включая депрессию и тревогу. </a:t>
            </a:r>
            <a:endParaRPr lang="ru-RU" sz="28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57148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Деменция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285720" y="1071546"/>
            <a:ext cx="85725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Деменция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синдром, при котором происходит деградация памяти, мышления, поведения и способности выполнять обычные будничные функции. Главным образом, она затрагивает пожилых людей, хотя и не является нормальной частью процесса старения.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7" name="Picture 3" descr="https://sempravo.com/wp-content/uploads/2016/10/6g41z7cfydx82ae9b0531414412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429000"/>
            <a:ext cx="4930646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Деменция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4296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точки зрения прямых затрат на медицинскую, социальную и неформальную помощь в связи с деменцией возникают существенные социальные и экономические проблемы. Медико-санитарная, социальная, финансовая и правовые системы должны оказывать поддержку как людям с деменцией, так и тем, кто заботится о них.</a:t>
            </a:r>
            <a:endParaRPr lang="ru-RU" sz="2800" dirty="0"/>
          </a:p>
        </p:txBody>
      </p:sp>
      <p:pic>
        <p:nvPicPr>
          <p:cNvPr id="75778" name="Picture 2" descr="https://img3.stockfresh.com/files/b/barabasa/m/91/5192300_stock-photo-elderly-home-c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643314"/>
            <a:ext cx="3929090" cy="2881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Депрессия 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Депрессия может вызывать большие страдания и приводит к ограничению функционирования в условиях будничной жизни. В условиях первичной помощи депрессия недостаточно диагностируется, и не все больные получают лечение. Симптомы депрессии у пожилых людей нередко не получают должного внимания и лечения, поскольку совпадают с другими проблемами пожилого возраста.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3" name="Picture 3" descr="https://medportal.net/files/%D0%B1%D0%BE%D0%BB%D0%B5%D0%B7%D0%BD%D1%8C%20%D0%90%D0%BB%D1%8C%D1%86%D0%B3%D0%B5%D0%B9%D0%BC%D0%B5%D1%80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071942"/>
            <a:ext cx="350046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Стратегии лечения и ухода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Важно подготовить мед. работников и общество к удовлетворению потребностей пожилых людей, включая: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специалистов здравоохранения по вопросам оказания помощи в преклонном возрасте;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устойчивой политики долгосрочной и паллиативной помощи;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5" name="Picture 3" descr="http://pervomajskoe.net/_nw/64/71648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071942"/>
            <a:ext cx="4429156" cy="2661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Стратегии лечения и ухода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4296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профилактика и ведение возрастных хронических болезней, включая психические, неврологические нарушения и нарушения, связанные с употреблением психотропных веществ;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учитывающих возрастные особенности услуг и условий.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0" name="Picture 2" descr="https://tyrbota.org.ua/wp-content/uploads/2017/03/nasha_zabota_slider-02-1024x3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71942"/>
            <a:ext cx="7715272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санитарное просвещение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Состояние психического здоровья пожилых людей можно улучшить за счет пропаганды активного и здорового старения. Пропаганда психического здоровья зависит, главным образом, от той стратегии, которая обеспечивает наличие у пожилых необходимых ресурсов для удовлетворения своих основных потребностей, таких как: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229600" cy="518161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	Поведенческая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составляющая — это внешнее проявление состояния человека. Оно выражается в степени адекватности поведения, умении общаться. Основу его составляют жизненная позиция (активная, пассивная, агрессивная) и межличностные отношения.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1psiholog.ru/wp-content/uploads/2016/01/GrupoAdolescentes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786190"/>
            <a:ext cx="4283706" cy="285749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доровья</a:t>
            </a: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санитарное просвещение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214282" y="928670"/>
            <a:ext cx="87154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безопасности и свободы;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подходящее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жильё благодаря благоприятной жилищной политике;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престарелых</a:t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лиц, оказывающим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помощь;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2" name="Picture 4" descr="http://afisha.mosreg.ru/sites/default/files/events_photo/tancy_dlya_pozhilyh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000504"/>
            <a:ext cx="407196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санитарное просвещение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8643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медико-санитарные и специальные программы, нацеленные на уязвимые группы людей, например одиноких, жителей сельских районов или лиц, страдающих хроническими или рецидивными психическими или физическими болезнями;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предотвращения насилия или плохого обращения с пожилыми; 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в местных сообществах.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14282" y="1214422"/>
            <a:ext cx="85725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Быстрое распознавание и лечение психических, неврологических нарушений и нарушений, связанных с употреблением психотропных веществ, у пожилых людей являются ключевым фактором. Рекомендуются как психосоциальные вмешательства, так и лекарства.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нет лекарства, которое излечивало бы деменцию, но можно многое сделать для поддержки и улучшения качества жизни людей с деменцией, тех, кто оказывает им помощь, и членов их семей, в частности: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ранняя диагностика, с тем чтобы содействовать раннему и оптимальному ведению болезни;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физического и психологического здоровья и оптимизация благосостояния;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лечение сопутствующих физических болезней;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71546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 и ведение проблематичных поведенческих и психологических симптомов;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информации и долгосрочная поддержка лиц, оказывающих помощь.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8" name="Picture 2" descr="http://gtrk-saratov.ru/images/cms/data/2017/10_Oktober/0210/q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643314"/>
            <a:ext cx="5500694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ВОЗ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929718" cy="5181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Программа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 по активному и здоровому старению создала глобальные рамки действий на национальном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уровне. Наряду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депрессией и другими приоритетными психическими нарушениями, деменция включена в Программу ВОЗ по заполнению пробелов в области охраны психического здоровья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mhGAP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Эта программа направлена на усовершенствование помощи в случае психических, невралгических расстройств и расстройств, связанных с употреблением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веществ за счет обеспечения директивных указаний и механизмов для организации медико-санитарного обслуживания в районах с недостаточными ресурсами.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286124"/>
            <a:ext cx="8572592" cy="128588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Всемирный день психического здоровья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Всемирный день психического здоровья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0" y="1000108"/>
            <a:ext cx="85725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октября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Всемирный день психического здоровья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WorldMentalHealthDay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отмечается в мире с 1992 года по инициативе Всемирной федерации психического здоровья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WorldFederationforMentalHealth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с целью повышения информированности населения в отношении проблем психического здоровья и способов его укрепления, а также профилактики и лечения психических расстройств.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этом Дню, отмечаемому ежегодно 10 октября, издаются тематические журналы международных психиатрических организаций, рассылаются обращения в правительственные структуры и органы здравоохранения, призывающие принять участие в международном движении.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fontAlgn="t">
              <a:buClrTx/>
            </a:pPr>
            <a:r>
              <a:rPr lang="ru-RU" dirty="0" smtClean="0"/>
              <a:t>Приложение №1</a:t>
            </a:r>
            <a:r>
              <a:rPr lang="ru-RU" b="1" dirty="0" smtClean="0"/>
              <a:t> Тема №1. Здоровье – понятие. Психическое здоровье</a:t>
            </a:r>
            <a:endParaRPr lang="ru-RU" dirty="0" smtClean="0"/>
          </a:p>
          <a:p>
            <a:pPr>
              <a:buClrTx/>
            </a:pPr>
            <a:r>
              <a:rPr lang="ru-RU" u="sng" dirty="0" smtClean="0">
                <a:hlinkClick r:id="rId2"/>
              </a:rPr>
              <a:t>http://msk.kp.ru/daily/26293.4/3170727/</a:t>
            </a:r>
            <a:endParaRPr lang="ru-RU" dirty="0" smtClean="0"/>
          </a:p>
          <a:p>
            <a:pPr>
              <a:buClrTx/>
            </a:pPr>
            <a:r>
              <a:rPr lang="ru-RU" u="sng" dirty="0" smtClean="0">
                <a:hlinkClick r:id="rId3"/>
              </a:rPr>
              <a:t>http://www.who.int/mediacentre/factsheets/fs381/ru/</a:t>
            </a:r>
            <a:endParaRPr lang="ru-RU" dirty="0" smtClean="0"/>
          </a:p>
          <a:p>
            <a:pPr>
              <a:buClrTx/>
            </a:pPr>
            <a:r>
              <a:rPr lang="ru-RU" dirty="0" smtClean="0"/>
              <a:t>Приложение №3 </a:t>
            </a:r>
            <a:r>
              <a:rPr lang="ru-RU" b="1" dirty="0" smtClean="0"/>
              <a:t>Тема №3. Стресс  - как фактор риска заболеваний</a:t>
            </a:r>
            <a:endParaRPr lang="ru-RU" dirty="0" smtClean="0"/>
          </a:p>
          <a:p>
            <a:pPr>
              <a:buClrTx/>
            </a:pPr>
            <a:r>
              <a:rPr lang="ru-RU" u="sng" dirty="0" smtClean="0">
                <a:hlinkClick r:id="rId4"/>
              </a:rPr>
              <a:t>http://www.calend.ru/holidays/0/0/86/</a:t>
            </a:r>
            <a:endParaRPr lang="ru-RU" dirty="0" smtClean="0"/>
          </a:p>
          <a:p>
            <a:pPr>
              <a:buClrTx/>
            </a:pPr>
            <a:r>
              <a:rPr lang="ru-RU" u="sng" dirty="0" smtClean="0">
                <a:hlinkClick r:id="rId5"/>
              </a:rPr>
              <a:t>http://www.zdravmedinfo.com/mednews.html?article=77132</a:t>
            </a:r>
            <a:endParaRPr lang="ru-RU" dirty="0" smtClean="0"/>
          </a:p>
          <a:p>
            <a:pPr>
              <a:buClrTx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Картинки с просторов интернета</a:t>
            </a:r>
          </a:p>
          <a:p>
            <a:pPr>
              <a:buClrTx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www.pravda.ru/navigator/zdorovoe-pitanie.html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286124"/>
            <a:ext cx="8572592" cy="1285884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518161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	Социальные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факторы 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это проявление социальных условий для конкретного человека: условия труда, отдыха, жилье, питание, образование, воспитание и т. д.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.imgur.com/GTttIS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14686"/>
            <a:ext cx="5305173" cy="3433574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1435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доровья</a:t>
            </a: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</TotalTime>
  <Words>2798</Words>
  <PresentationFormat>Экран (4:3)</PresentationFormat>
  <Paragraphs>333</Paragraphs>
  <Slides>89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0" baseType="lpstr">
      <vt:lpstr>Поток</vt:lpstr>
      <vt:lpstr>Психическое здоровье и пожилые люди</vt:lpstr>
      <vt:lpstr>Содержание</vt:lpstr>
      <vt:lpstr>Понятие о здоровье</vt:lpstr>
      <vt:lpstr>Понятие о здоровье</vt:lpstr>
      <vt:lpstr>Понятие о здоровье</vt:lpstr>
      <vt:lpstr>Основные составляющие Здоровья</vt:lpstr>
      <vt:lpstr>Слайд 7</vt:lpstr>
      <vt:lpstr>Основные составляющие Здоровья</vt:lpstr>
      <vt:lpstr>Основные составляющие Здоровья</vt:lpstr>
      <vt:lpstr>Основные составляющие Здоровья</vt:lpstr>
      <vt:lpstr>Национальные мониторинг здоровья Россиян</vt:lpstr>
      <vt:lpstr>Национальные мониторинг здоровья Россиян</vt:lpstr>
      <vt:lpstr>Понятие о здоровье</vt:lpstr>
      <vt:lpstr>Стресс – как фактор риска заболеваний</vt:lpstr>
      <vt:lpstr>Стресс – как фактор риска заболеваний</vt:lpstr>
      <vt:lpstr>Стресс – как фактор риска заболеваний</vt:lpstr>
      <vt:lpstr>Стресс – как фактор риска заболеваний</vt:lpstr>
      <vt:lpstr>Стресс – как фактор риска заболеваний</vt:lpstr>
      <vt:lpstr>Стресс – как фактор риска заболеваний</vt:lpstr>
      <vt:lpstr>Стресс – как фактор риска заболеваний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9 тревог, которые не дают нам жить спокойно</vt:lpstr>
      <vt:lpstr>Психическое здоровье</vt:lpstr>
      <vt:lpstr>Психическое здоровье</vt:lpstr>
      <vt:lpstr>Основные факты (ВОЗ)</vt:lpstr>
      <vt:lpstr>Основные факты (ВОЗ)</vt:lpstr>
      <vt:lpstr>Детерминанты психического здоровья</vt:lpstr>
      <vt:lpstr>Детерминанты психического здоровья</vt:lpstr>
      <vt:lpstr>Детерминанты психического здоровья</vt:lpstr>
      <vt:lpstr>Функциональное состояние психики определяется такими аспектами</vt:lpstr>
      <vt:lpstr>Функциональное состояние психики определяется такими аспектами</vt:lpstr>
      <vt:lpstr>Основные составляющие психического здоровья</vt:lpstr>
      <vt:lpstr>Основные составляющие психического здоровья</vt:lpstr>
      <vt:lpstr>Основные составляющие психического здоровья</vt:lpstr>
      <vt:lpstr>Основные составляющие психического здоровья</vt:lpstr>
      <vt:lpstr>Основные составляющие психического здоровья</vt:lpstr>
      <vt:lpstr>Основные составляющие психического здоровья</vt:lpstr>
      <vt:lpstr>Основные составляющие психического здоровья</vt:lpstr>
      <vt:lpstr>Основные составляющие психического здоровья</vt:lpstr>
      <vt:lpstr>Основные составляющие психического здоровья</vt:lpstr>
      <vt:lpstr>Основные составляющие психического здоровья</vt:lpstr>
      <vt:lpstr>Основные составляющие психического здоровья</vt:lpstr>
      <vt:lpstr>Психическое здоровье</vt:lpstr>
      <vt:lpstr>Здоровое питание</vt:lpstr>
      <vt:lpstr>Здоровое питание</vt:lpstr>
      <vt:lpstr>Без здорового питания проблемы с психикой обеспечены, говорят медики</vt:lpstr>
      <vt:lpstr>Без здорового питания проблемы с психикой обеспечены, говорят медики</vt:lpstr>
      <vt:lpstr>Без здорового питания проблемы с психикой обеспечены, говорят медики</vt:lpstr>
      <vt:lpstr>Психическое здоровье и пожилые люди</vt:lpstr>
      <vt:lpstr>Основные факты</vt:lpstr>
      <vt:lpstr>Основные факты</vt:lpstr>
      <vt:lpstr>Проблема</vt:lpstr>
      <vt:lpstr>Проблема</vt:lpstr>
      <vt:lpstr>Факторы риска проблем психического здоровья среди пожилых людей</vt:lpstr>
      <vt:lpstr>Факторы риска проблем психического здоровья среди пожилых людей</vt:lpstr>
      <vt:lpstr>Деменция</vt:lpstr>
      <vt:lpstr>Деменция</vt:lpstr>
      <vt:lpstr>Депрессия </vt:lpstr>
      <vt:lpstr>Стратегии лечения и ухода</vt:lpstr>
      <vt:lpstr>Стратегии лечения и ухода</vt:lpstr>
      <vt:lpstr>Медико – санитарное просвещение</vt:lpstr>
      <vt:lpstr>Медико – санитарное просвещение</vt:lpstr>
      <vt:lpstr>Медико – санитарное просвещение</vt:lpstr>
      <vt:lpstr>Мероприятия</vt:lpstr>
      <vt:lpstr>Мероприятия</vt:lpstr>
      <vt:lpstr>Мероприятия</vt:lpstr>
      <vt:lpstr>Деятельность ВОЗ</vt:lpstr>
      <vt:lpstr>Всемирный день психического здоровья </vt:lpstr>
      <vt:lpstr>Всемирный день психического здоровья 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Психическое здоровье и пожилые люди</dc:title>
  <dc:creator>Александра Маслова</dc:creator>
  <cp:lastModifiedBy>Александра Маслова</cp:lastModifiedBy>
  <cp:revision>67</cp:revision>
  <dcterms:created xsi:type="dcterms:W3CDTF">2018-04-21T11:47:50Z</dcterms:created>
  <dcterms:modified xsi:type="dcterms:W3CDTF">2018-04-21T15:43:24Z</dcterms:modified>
</cp:coreProperties>
</file>