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78" r:id="rId13"/>
    <p:sldId id="279" r:id="rId14"/>
    <p:sldId id="267" r:id="rId15"/>
    <p:sldId id="268" r:id="rId16"/>
    <p:sldId id="271" r:id="rId17"/>
    <p:sldId id="269" r:id="rId18"/>
    <p:sldId id="270" r:id="rId19"/>
    <p:sldId id="276" r:id="rId20"/>
    <p:sldId id="272" r:id="rId21"/>
    <p:sldId id="273" r:id="rId22"/>
    <p:sldId id="275" r:id="rId23"/>
    <p:sldId id="274" r:id="rId24"/>
    <p:sldId id="277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itaty.su/aforizmy-i-citaty-pro-odinochestvo" TargetMode="External"/><Relationship Id="rId2" Type="http://schemas.openxmlformats.org/officeDocument/2006/relationships/hyperlink" Target="https://psichel.ru/odinochestv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Министерство здравоохранение тульской области государственное профессиональное утверждение </a:t>
            </a:r>
            <a:br>
              <a:rPr lang="ru-RU" sz="2400" dirty="0" smtClean="0"/>
            </a:br>
            <a:r>
              <a:rPr lang="ru-RU" sz="2400" dirty="0" smtClean="0"/>
              <a:t>«Тульский областной медицинский колледж»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4429156"/>
          </a:xfrm>
        </p:spPr>
        <p:txBody>
          <a:bodyPr>
            <a:normAutofit fontScale="92500" lnSpcReduction="10000"/>
          </a:bodyPr>
          <a:lstStyle/>
          <a:p>
            <a:r>
              <a:rPr lang="ru-RU" sz="3500" dirty="0" smtClean="0">
                <a:solidFill>
                  <a:schemeClr val="tx1"/>
                </a:solidFill>
              </a:rPr>
              <a:t>Одиночество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sz="2600" dirty="0" smtClean="0">
                <a:solidFill>
                  <a:schemeClr val="tx1"/>
                </a:solidFill>
              </a:rPr>
              <a:t>Выполнила:</a:t>
            </a:r>
          </a:p>
          <a:p>
            <a:pPr algn="r"/>
            <a:r>
              <a:rPr lang="ru-RU" sz="2600" dirty="0" smtClean="0">
                <a:solidFill>
                  <a:schemeClr val="tx1"/>
                </a:solidFill>
              </a:rPr>
              <a:t>Студентка</a:t>
            </a:r>
          </a:p>
          <a:p>
            <a:pPr algn="r"/>
            <a:r>
              <a:rPr lang="ru-RU" sz="2600" dirty="0" smtClean="0">
                <a:solidFill>
                  <a:schemeClr val="tx1"/>
                </a:solidFill>
              </a:rPr>
              <a:t> группы мсБ-9</a:t>
            </a:r>
            <a:r>
              <a:rPr lang="en-US" sz="2600" dirty="0" smtClean="0">
                <a:solidFill>
                  <a:schemeClr val="tx1"/>
                </a:solidFill>
              </a:rPr>
              <a:t>III</a:t>
            </a:r>
            <a:endParaRPr lang="ru-RU" sz="2600" dirty="0" smtClean="0">
              <a:solidFill>
                <a:schemeClr val="tx1"/>
              </a:solidFill>
            </a:endParaRPr>
          </a:p>
          <a:p>
            <a:pPr algn="r"/>
            <a:r>
              <a:rPr lang="ru-RU" sz="2600" dirty="0" smtClean="0">
                <a:solidFill>
                  <a:schemeClr val="tx1"/>
                </a:solidFill>
              </a:rPr>
              <a:t>Корнельсон Людмила </a:t>
            </a:r>
          </a:p>
          <a:p>
            <a:pPr algn="r"/>
            <a:r>
              <a:rPr lang="ru-RU" sz="2600" dirty="0" smtClean="0">
                <a:solidFill>
                  <a:schemeClr val="tx1"/>
                </a:solidFill>
              </a:rPr>
              <a:t>Преподаватель:</a:t>
            </a:r>
          </a:p>
          <a:p>
            <a:pPr algn="r"/>
            <a:r>
              <a:rPr lang="ru-RU" sz="2600" dirty="0" smtClean="0">
                <a:solidFill>
                  <a:schemeClr val="tx1"/>
                </a:solidFill>
              </a:rPr>
              <a:t>к.м.н. Попов И.А.</a:t>
            </a:r>
          </a:p>
          <a:p>
            <a:endParaRPr lang="ru-RU" sz="2600" dirty="0" smtClean="0">
              <a:solidFill>
                <a:schemeClr val="tx1"/>
              </a:solidFill>
            </a:endParaRPr>
          </a:p>
          <a:p>
            <a:r>
              <a:rPr lang="ru-RU" sz="2600" smtClean="0">
                <a:solidFill>
                  <a:schemeClr val="tx1"/>
                </a:solidFill>
              </a:rPr>
              <a:t>Тула.2018</a:t>
            </a:r>
            <a:endParaRPr lang="ru-RU" sz="26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 descr="homestuck-gamzee-makara-2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000240"/>
            <a:ext cx="2957658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352928" cy="6048672"/>
          </a:xfrm>
        </p:spPr>
      </p:pic>
    </p:spTree>
    <p:extLst>
      <p:ext uri="{BB962C8B-B14F-4D97-AF65-F5344CB8AC3E}">
        <p14:creationId xmlns:p14="http://schemas.microsoft.com/office/powerpoint/2010/main" val="359582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/>
              <a:t>« Если кто-то один, это не значит, что тем самым он и одинок, так же как если кто-то-в толпе, это не значит, что он не одинок»</a:t>
            </a:r>
          </a:p>
          <a:p>
            <a:pPr marL="0" indent="0" algn="r">
              <a:buNone/>
            </a:pPr>
            <a:r>
              <a:rPr lang="ru-RU" sz="3600" b="1" dirty="0" smtClean="0"/>
              <a:t>Эпиктет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83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6" t="12210" r="27791" b="8507"/>
          <a:stretch/>
        </p:blipFill>
        <p:spPr>
          <a:xfrm>
            <a:off x="0" y="1700808"/>
            <a:ext cx="3302758" cy="45310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Виртуальная реальность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600200"/>
            <a:ext cx="6444208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По данным опроса Общероссийского народного фронта (ОНФ), 42% российских школьников признались, что чувствуют себя </a:t>
            </a:r>
            <a:r>
              <a:rPr lang="ru-RU" dirty="0" smtClean="0"/>
              <a:t>одинокими.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Многим </a:t>
            </a:r>
            <a:r>
              <a:rPr lang="ru-RU" dirty="0"/>
              <a:t>школьникам сегодня не хватает общения со взрослыми для решения своих проблем, контактов с интересными и успешными людьми, уважительного отношения учителей и сверстников.</a:t>
            </a:r>
          </a:p>
        </p:txBody>
      </p:sp>
    </p:spTree>
    <p:extLst>
      <p:ext uri="{BB962C8B-B14F-4D97-AF65-F5344CB8AC3E}">
        <p14:creationId xmlns:p14="http://schemas.microsoft.com/office/powerpoint/2010/main" val="18871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19311" r="10261" b="9047"/>
          <a:stretch/>
        </p:blipFill>
        <p:spPr>
          <a:xfrm>
            <a:off x="3302757" y="2933197"/>
            <a:ext cx="5841243" cy="393055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507288" cy="3888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Проблемы социализации подростков, как показал опрос, выражаются и в том, что 39% школьников используют анонимный профиль в соцсетях. Для большинства из них это возможность скрыть личную информацию от посторонних (32%), общаться с ограниченным кругом людей (15%), делиться информацией, которую не одобряет ближайшее окружение (15%) и переписываться с незнакомыми людьми (10%).</a:t>
            </a:r>
          </a:p>
        </p:txBody>
      </p:sp>
    </p:spTree>
    <p:extLst>
      <p:ext uri="{BB962C8B-B14F-4D97-AF65-F5344CB8AC3E}">
        <p14:creationId xmlns:p14="http://schemas.microsoft.com/office/powerpoint/2010/main" val="195542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r>
              <a:rPr lang="ru-RU" sz="3600" b="1" dirty="0" smtClean="0"/>
              <a:t>Одиночество отрицательно влияет на здоровье 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t="15323" r="21144" b="19999"/>
          <a:stretch/>
        </p:blipFill>
        <p:spPr>
          <a:xfrm>
            <a:off x="2292823" y="2276872"/>
            <a:ext cx="4258101" cy="44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8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88" y="4581128"/>
            <a:ext cx="3223336" cy="22908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93096"/>
            <a:ext cx="3851920" cy="256490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 Мужчины и женщины без постоянных партнеров слишком много пьют, пропускают приемы пищи, слишком много работают и лишены эмоциональной стабильности, которой наслаждаются состоящие в браке.</a:t>
            </a:r>
          </a:p>
          <a:p>
            <a:pPr marL="0" indent="0">
              <a:buNone/>
            </a:pPr>
            <a:r>
              <a:rPr lang="ru-RU" sz="2800" dirty="0" smtClean="0"/>
              <a:t> Женатые </a:t>
            </a:r>
            <a:r>
              <a:rPr lang="ru-RU" sz="2800" dirty="0"/>
              <a:t>пары, в отличие от одиноких людей, лучше питаются, и у них более комфортные условия дома. Дети в браке тоже находятся под воздействием стабилизирующего фактора, в то время как одинокие люди чаще идут на риск.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8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Сердечно-сосудистые </a:t>
            </a:r>
            <a:r>
              <a:rPr lang="ru-RU" sz="4000" b="1" dirty="0"/>
              <a:t>заболевания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16832"/>
            <a:ext cx="3630041" cy="41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t="10197" r="6843" b="6365"/>
          <a:stretch/>
        </p:blipFill>
        <p:spPr>
          <a:xfrm>
            <a:off x="6960357" y="-2822"/>
            <a:ext cx="2183643" cy="21972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11745" r="4886" b="8653"/>
          <a:stretch/>
        </p:blipFill>
        <p:spPr>
          <a:xfrm>
            <a:off x="1259632" y="4830004"/>
            <a:ext cx="2160240" cy="202799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Одинокие </a:t>
            </a:r>
            <a:r>
              <a:rPr lang="ru-RU" dirty="0"/>
              <a:t>люди в два раза чаще страдают сердечно-сосудистыми заболеваниями по сравнению с теми, кто имеет семью</a:t>
            </a:r>
          </a:p>
          <a:p>
            <a:pPr marL="0" indent="0">
              <a:buNone/>
            </a:pPr>
            <a:r>
              <a:rPr lang="ru-RU" dirty="0" smtClean="0"/>
              <a:t> В </a:t>
            </a:r>
            <a:r>
              <a:rPr lang="ru-RU" dirty="0"/>
              <a:t>результате шестилетнего исследования было установлено, что одинокие, малообщительные женщины имеют значительно более высокую вероятность «заработать» сердечно-сосудистую дисфункцию - сердечный удар у них случается в 2,7 раза чаще. </a:t>
            </a:r>
          </a:p>
        </p:txBody>
      </p:sp>
    </p:spTree>
    <p:extLst>
      <p:ext uri="{BB962C8B-B14F-4D97-AF65-F5344CB8AC3E}">
        <p14:creationId xmlns:p14="http://schemas.microsoft.com/office/powerpoint/2010/main" val="25723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25220"/>
            <a:ext cx="2267744" cy="23956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1"/>
          <a:stretch/>
        </p:blipFill>
        <p:spPr>
          <a:xfrm>
            <a:off x="46036" y="1"/>
            <a:ext cx="2699917" cy="24975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Специалисты </a:t>
            </a:r>
            <a:r>
              <a:rPr lang="ru-RU" dirty="0"/>
              <a:t>говорят, что одиночество и самоизоляция от общества приводят не только к хронической депрессии, но и повышают уровни гормонов напряжения в крови, дестабилизируют артериальное давление и тем самым негативно сказываются на сердечном ритме и здоровье сосудов.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7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/>
              <a:t>Психические расстройства </a:t>
            </a:r>
            <a:endParaRPr lang="ru-RU" sz="5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42493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621506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/>
              <a:t>Одиночество</a:t>
            </a:r>
            <a:r>
              <a:rPr lang="ru-RU" sz="2800" dirty="0" smtClean="0"/>
              <a:t> — это внутреннее ощущение индивидуума, находящегося в состоянии разрыва социальных связей в результате реальных или выдуманных причин. Обычно этот процесс тяжело переживается человеком и может стать причиной возникновения депрессий и других психических расстройств.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14731228_61b1ba06_5996ea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928934"/>
            <a:ext cx="2667000" cy="3929066"/>
          </a:xfrm>
          <a:prstGeom prst="rect">
            <a:avLst/>
          </a:prstGeom>
        </p:spPr>
      </p:pic>
      <p:pic>
        <p:nvPicPr>
          <p:cNvPr id="7" name="Рисунок 6" descr="anime-girl-monochrome-sad-Favim.com-13948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600453"/>
            <a:ext cx="4333872" cy="3257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50131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Социальная изолированность от общества может сказываться на психическом здоровье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26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0"/>
          <a:stretch/>
        </p:blipFill>
        <p:spPr>
          <a:xfrm>
            <a:off x="0" y="1643339"/>
            <a:ext cx="9144000" cy="521466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8072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Помимо повышенного риска депрессии, чувство одиночества может вызывать беспокойство или приступы паники.</a:t>
            </a:r>
          </a:p>
        </p:txBody>
      </p:sp>
    </p:spTree>
    <p:extLst>
      <p:ext uri="{BB962C8B-B14F-4D97-AF65-F5344CB8AC3E}">
        <p14:creationId xmlns:p14="http://schemas.microsoft.com/office/powerpoint/2010/main" val="38693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6" y="404664"/>
            <a:ext cx="8856984" cy="619268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800" b="1" dirty="0"/>
          </a:p>
          <a:p>
            <a:pPr marL="0" indent="0">
              <a:buNone/>
            </a:pPr>
            <a:r>
              <a:rPr lang="ru-RU" sz="8800" b="1" dirty="0" smtClean="0"/>
              <a:t>      Сон 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5171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Существует тесная связь между чувством одиночества и сном. Люди, которые ощущают себя социально изолированными, сообщают о плохом качестве сна.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40100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 smtClean="0"/>
              <a:t>Вывод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836712"/>
            <a:ext cx="5400600" cy="60212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12800" dirty="0" smtClean="0"/>
              <a:t>Одиночество </a:t>
            </a:r>
            <a:r>
              <a:rPr lang="ru-RU" sz="12800" dirty="0"/>
              <a:t>это состояние человека, </a:t>
            </a:r>
            <a:r>
              <a:rPr lang="ru-RU" sz="12800" dirty="0" smtClean="0"/>
              <a:t>которому, </a:t>
            </a:r>
            <a:r>
              <a:rPr lang="ru-RU" sz="12800" dirty="0"/>
              <a:t>не к кому обратиться, не с кем поговорить. Но бывает и так, что человек чувствует себя одиноким и в окружении людей. </a:t>
            </a:r>
            <a:r>
              <a:rPr lang="ru-RU" sz="12800" dirty="0" smtClean="0"/>
              <a:t> </a:t>
            </a:r>
            <a:r>
              <a:rPr lang="ru-RU" sz="12800" dirty="0"/>
              <a:t>Это происходит, когда его никто не понимает, когда он не чувствует ни с кем родства и близости. Тогда </a:t>
            </a:r>
            <a:r>
              <a:rPr lang="ru-RU" sz="12800" dirty="0" smtClean="0"/>
              <a:t> </a:t>
            </a:r>
            <a:r>
              <a:rPr lang="ru-RU" sz="12800" dirty="0"/>
              <a:t>человек как бы находится в обществе, но реально он одинок.</a:t>
            </a: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51"/>
          <a:stretch/>
        </p:blipFill>
        <p:spPr>
          <a:xfrm>
            <a:off x="0" y="908720"/>
            <a:ext cx="349188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6925" y="404664"/>
            <a:ext cx="5338936" cy="60486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Всегда ли одиночество приносит человеку дискомфорт, грусть и тоску? Нет. Иногда он даже сам стремится побыть один, чтобы обдумать какие-то важные для него вещи, отдохнуть от людей, побыть в тишине. Одиночество полезно, когда человеку хочется разобраться в себе, послушать любимую музыку или насладиться природой. В такие моменты у талантливых людей рождаются творческие порывы, а иногда и шедевры.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0"/>
          <a:stretch/>
        </p:blipFill>
        <p:spPr>
          <a:xfrm>
            <a:off x="0" y="1052736"/>
            <a:ext cx="3480179" cy="50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3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«Вы не одиноки в своём одиночестве»</a:t>
            </a:r>
          </a:p>
          <a:p>
            <a:pPr marL="0" indent="0" algn="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Эшли Брильянт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Источники 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6347048" cy="4929411"/>
          </a:xfrm>
        </p:spPr>
        <p:txBody>
          <a:bodyPr/>
          <a:lstStyle/>
          <a:p>
            <a:r>
              <a:rPr lang="ru-RU" dirty="0"/>
              <a:t>Лекции с презентациями, семинары и практические занятия </a:t>
            </a:r>
            <a:r>
              <a:rPr lang="ru-RU" dirty="0" smtClean="0"/>
              <a:t>. </a:t>
            </a:r>
            <a:r>
              <a:rPr lang="ru-RU" dirty="0"/>
              <a:t>Текстовая информация по темам. (Преподаватель И.А. Попов).</a:t>
            </a:r>
          </a:p>
          <a:p>
            <a:r>
              <a:rPr lang="en-US" dirty="0">
                <a:hlinkClick r:id="rId2"/>
              </a:rPr>
              <a:t>https://psichel.ru/odinochestvo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citaty.su/aforizmy-i-citaty-pro-odinochestvo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8"/>
          <a:stretch/>
        </p:blipFill>
        <p:spPr>
          <a:xfrm>
            <a:off x="5708442" y="1549414"/>
            <a:ext cx="3435558" cy="373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mentor_by_stazjohnson-d65sf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40113" cy="1643074"/>
          </a:xfrm>
          <a:prstGeom prst="rect">
            <a:avLst/>
          </a:prstGeom>
        </p:spPr>
      </p:pic>
      <p:pic>
        <p:nvPicPr>
          <p:cNvPr id="6" name="Рисунок 5" descr="a952e235e3fc4c12adb57bbee62b2752--black-dogs-red-ey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286" y="4071942"/>
            <a:ext cx="3033714" cy="26003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Причины одиночества: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115328" cy="55007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Неспособность человека переносить уединение. </a:t>
            </a:r>
          </a:p>
          <a:p>
            <a:r>
              <a:rPr lang="ru-RU" dirty="0" smtClean="0"/>
              <a:t>Низкая самооценка, проецируемая на окружающих: «я страшный, никчемный, меня никто не может полюбить». </a:t>
            </a:r>
          </a:p>
          <a:p>
            <a:r>
              <a:rPr lang="ru-RU" dirty="0" smtClean="0"/>
              <a:t>Тревожность и социальные страхи: чужого мнения, насмешек, быть не таким как все. </a:t>
            </a:r>
          </a:p>
          <a:p>
            <a:r>
              <a:rPr lang="ru-RU" dirty="0" smtClean="0"/>
              <a:t>Некоммуникабельность. </a:t>
            </a:r>
          </a:p>
          <a:p>
            <a:r>
              <a:rPr lang="ru-RU" dirty="0" smtClean="0"/>
              <a:t>Недоверие к людям.</a:t>
            </a:r>
          </a:p>
          <a:p>
            <a:r>
              <a:rPr lang="ru-RU" dirty="0" smtClean="0"/>
              <a:t>Постоянный неправильный выбор партнеров.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28575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Люди относятся к одиночеству по разному 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929718" cy="5857916"/>
          </a:xfrm>
        </p:spPr>
        <p:txBody>
          <a:bodyPr numCol="2">
            <a:normAutofit/>
          </a:bodyPr>
          <a:lstStyle/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400" dirty="0" smtClean="0"/>
              <a:t> Нацеленные на карьеру, успешные, счастливые, довольные своим статусом люди.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Неудовлетворенные своими отношениями, имеющие чувство покинутости и опустошенности.</a:t>
            </a:r>
          </a:p>
          <a:p>
            <a:pPr>
              <a:buNone/>
            </a:pPr>
            <a:endParaRPr lang="ru-RU" sz="2400" dirty="0" smtClean="0"/>
          </a:p>
        </p:txBody>
      </p:sp>
      <p:sp>
        <p:nvSpPr>
          <p:cNvPr id="4" name="Плюс 3"/>
          <p:cNvSpPr/>
          <p:nvPr/>
        </p:nvSpPr>
        <p:spPr>
          <a:xfrm>
            <a:off x="1142976" y="714356"/>
            <a:ext cx="857256" cy="785818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7000892" y="714356"/>
            <a:ext cx="914400" cy="9144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p2fTmDFvcJ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214686"/>
            <a:ext cx="3724275" cy="3429000"/>
          </a:xfrm>
          <a:prstGeom prst="rect">
            <a:avLst/>
          </a:prstGeom>
        </p:spPr>
      </p:pic>
      <p:pic>
        <p:nvPicPr>
          <p:cNvPr id="10" name="Рисунок 9" descr="5408417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000372"/>
            <a:ext cx="3500462" cy="3738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Одиночество это диагноз, или нет 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928670"/>
            <a:ext cx="4614866" cy="57150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Одни психологи утверждают, что одиночество – это плохо, очень плохо и грустно, человек ощущает свою ненужность и  теряет ощущение самого себя из-за отсутствия контактов с другими людьми, он проваливается в пустоту, в которой его, как личности, нет. Это эмоциональное состояние возникает в тот момент, когда человек не получает полноценного внимания со стороны других людей, когда он не чувствует положительной эмоциональной связи с людьми или боится ее потерять.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394520765_babki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8"/>
            <a:ext cx="3854917" cy="4714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14290"/>
            <a:ext cx="4786346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Другие психологи утверждают, что одиночество это нормально. Одинокая жизнь дает много преимуществ. В первую очередь – это возможность постоянно испытывать новые ощущения, свободно путешествовать и развлекаться, делать хорошую карьеру. Зачем менять это на спешку домой  с работы и постоянные бытовые проблемы ?</a:t>
            </a:r>
          </a:p>
          <a:p>
            <a:pPr>
              <a:buNone/>
            </a:pPr>
            <a:r>
              <a:rPr lang="ru-RU" sz="2200" dirty="0" smtClean="0"/>
              <a:t>Сейчас «одиночки» - это нацеленные на карьеру, успешные и счастливые люди, абсолютно не ощущающие себя социально неполноценными.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33932378-cute-beautiful-fashionable-girl-makes-selfie-on-the-charles-bridge-in-prag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57232"/>
            <a:ext cx="3714756" cy="4857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Я сама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714356"/>
            <a:ext cx="5786446" cy="6143644"/>
          </a:xfrm>
        </p:spPr>
        <p:txBody>
          <a:bodyPr numCol="1">
            <a:normAutofit/>
          </a:bodyPr>
          <a:lstStyle/>
          <a:p>
            <a:pPr>
              <a:buNone/>
            </a:pPr>
            <a:r>
              <a:rPr lang="ru-RU" sz="2800" dirty="0" smtClean="0"/>
              <a:t>В России стремительно растет число одиноких женщин, которые не могут найти надежного спутника жизни. Дело не столько в дефиците мужчин, сколько в потере целого ряда ценностей. Многие современные дамы разуверились в мужчинах и предпочитают выживать самостоятельно, взвалив на свои хрупкие плечи не только материальные, но и бытовые проблемы. </a:t>
            </a:r>
          </a:p>
        </p:txBody>
      </p:sp>
      <p:pic>
        <p:nvPicPr>
          <p:cNvPr id="4" name="Рисунок 3" descr="19097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64"/>
            <a:ext cx="3405193" cy="3762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332656"/>
            <a:ext cx="5184576" cy="63367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Согласно результатам недавнего опроса, проведенного Всероссийским центром изучения общественного мнения, самым ценным качеством мужчины для российских женщин является надежность: 31% опрошенных представительниц слабого пола указали эту черту как наиболее важную для них. В первую десятку самых важных мужских качеств также вошли доброта (17%), интеллект (16%), порядочность (15%), честность (14%), мужественность (13%), внимательность и уважительное отношение (12%), работоспособность (10%) и ответственность (9%).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7" r="13649"/>
          <a:stretch/>
        </p:blipFill>
        <p:spPr>
          <a:xfrm>
            <a:off x="3481" y="1556792"/>
            <a:ext cx="3670126" cy="41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44" y="4358358"/>
            <a:ext cx="3570056" cy="2708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8" t="10913" r="20083" b="13105"/>
          <a:stretch/>
        </p:blipFill>
        <p:spPr>
          <a:xfrm>
            <a:off x="0" y="5488"/>
            <a:ext cx="2370449" cy="19442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/>
              <a:t>Одиночество вдвоём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 smtClean="0"/>
              <a:t>В </a:t>
            </a:r>
            <a:r>
              <a:rPr lang="ru-RU" sz="2800" dirty="0"/>
              <a:t>партнерских отношениях многие чувствуют себя покинутыми, изолированными. Отношения ведь далеко не всегда избавляют от одиночества, наоборот — они порой вызывают его.</a:t>
            </a:r>
          </a:p>
          <a:p>
            <a:pPr marL="0" indent="0">
              <a:buNone/>
            </a:pPr>
            <a:r>
              <a:rPr lang="ru-RU" sz="2800" dirty="0" smtClean="0"/>
              <a:t>Мы </a:t>
            </a:r>
            <a:r>
              <a:rPr lang="ru-RU" sz="2800" dirty="0"/>
              <a:t>ощущаем себя глубоко одинокими, когда хотим почувствовать душевный контакт с кем-то, но этот кто-то нам недоступен, не хочет или не может нам открыться. Это </a:t>
            </a:r>
            <a:r>
              <a:rPr lang="ru-RU" sz="2800" dirty="0" smtClean="0"/>
              <a:t>ощущение </a:t>
            </a:r>
            <a:r>
              <a:rPr lang="ru-RU" sz="2800" dirty="0"/>
              <a:t>возникает в отношениях, когда один или оба партнера потеряли связь друг с другом — из-за того, что кто-то из них рассержен или ушел в себя, болен или сильно устал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1073</Words>
  <Application>Microsoft Office PowerPoint</Application>
  <PresentationFormat>Экран (4:3)</PresentationFormat>
  <Paragraphs>79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Министерство здравоохранение тульской области государственное профессиональное утверждение  «Тульский областной медицинский колледж»</vt:lpstr>
      <vt:lpstr>Презентация PowerPoint</vt:lpstr>
      <vt:lpstr>Причины одиночества:</vt:lpstr>
      <vt:lpstr>Люди относятся к одиночеству по разному : </vt:lpstr>
      <vt:lpstr>Одиночество это диагноз, или нет ?</vt:lpstr>
      <vt:lpstr>Презентация PowerPoint</vt:lpstr>
      <vt:lpstr>Я сама </vt:lpstr>
      <vt:lpstr>Презентация PowerPoint</vt:lpstr>
      <vt:lpstr>Одиночество вдвоём</vt:lpstr>
      <vt:lpstr>Презентация PowerPoint</vt:lpstr>
      <vt:lpstr>Презентация PowerPoint</vt:lpstr>
      <vt:lpstr>Виртуальная реальность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Презентация PowerPoint</vt:lpstr>
      <vt:lpstr>Презентация PowerPoint</vt:lpstr>
      <vt:lpstr>Источники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здравоохранение </dc:title>
  <dc:creator>Семья</dc:creator>
  <cp:lastModifiedBy>Игорь</cp:lastModifiedBy>
  <cp:revision>54</cp:revision>
  <dcterms:created xsi:type="dcterms:W3CDTF">2018-04-30T18:01:37Z</dcterms:created>
  <dcterms:modified xsi:type="dcterms:W3CDTF">2018-05-16T13:12:12Z</dcterms:modified>
</cp:coreProperties>
</file>