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4" r:id="rId9"/>
    <p:sldId id="271" r:id="rId10"/>
    <p:sldId id="27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5" r:id="rId20"/>
    <p:sldId id="276" r:id="rId21"/>
    <p:sldId id="260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rb.ru/list/under-control/" TargetMode="External"/><Relationship Id="rId3" Type="http://schemas.openxmlformats.org/officeDocument/2006/relationships/hyperlink" Target="https://www.syl.ru/article/187251/new_kakie-osnovnyie-plyusyi-i-minusyi-interneta-suschestvuyut" TargetMode="External"/><Relationship Id="rId7" Type="http://schemas.openxmlformats.org/officeDocument/2006/relationships/hyperlink" Target="https://www.kakprosto.ru/kak-42967-kak-zashchitit-detey-ot-interneta" TargetMode="External"/><Relationship Id="rId2" Type="http://schemas.openxmlformats.org/officeDocument/2006/relationships/hyperlink" Target="https://studfiles.net/preview/2204188/page:1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ddaily.ru/article/26may2016/intern_vigorann" TargetMode="External"/><Relationship Id="rId11" Type="http://schemas.openxmlformats.org/officeDocument/2006/relationships/hyperlink" Target="https://yandex.ru/images/search?text=&#1088;&#1077;&#1073;&#1077;&#1085;&#1082;&#1072;%20&#1080;&#1085;&#1090;&#1077;&#1088;&#1085;&#1077;&#1090;&#1072;&amp;img_url=https%3A%2F%2Fxn--80aakeqfhfoqvpv.xn--p1ai%2Fblog%2Fwp-content%2Fuploads%2F2018%2F02%2Frebenok-za-kompyuerom.jpeg&amp;pos=0&amp;rpt=simage" TargetMode="External"/><Relationship Id="rId5" Type="http://schemas.openxmlformats.org/officeDocument/2006/relationships/hyperlink" Target="https://life.ru/t/%D0%BC%D0%B5%D0%B4%D0%B8%D1%86%D0%B8%D0%BD%D0%B0/422125/ighry_sviedut_vas_v_moghilu_kak_s_etim_borotsia_i_vyzhit" TargetMode="External"/><Relationship Id="rId10" Type="http://schemas.openxmlformats.org/officeDocument/2006/relationships/hyperlink" Target="https://yandex.ru/images/search?text=&#1080;&#1085;&#1090;&#1077;&#1088;&#1085;&#1077;&#1090;%20&#1079;&#1072;&#1074;&#1080;&#1089;&#1080;&#1084;&#1086;&#1089;&#1090;&#1100;%20&#1080;%20&#1095;&#1077;&#1083;&#1086;&#1074;&#1077;&#1082;&amp;img_url=https%3A%2F%2Fi.ytimg.com%2Fvi%2FqbGxfjptS70%2Fmaxresdefault.jpg&amp;pos=23&amp;rpt=simage" TargetMode="External"/><Relationship Id="rId4" Type="http://schemas.openxmlformats.org/officeDocument/2006/relationships/hyperlink" Target="http://www.mk.ru/social/2016/10/27/internetzavisimost-zatmila-narkomaniyu-kak-kompyuter-svodit-nas-s-uma.html" TargetMode="External"/><Relationship Id="rId9" Type="http://schemas.openxmlformats.org/officeDocument/2006/relationships/hyperlink" Target="https://yandex.ru/images/search?text=%20Mirror%27s%20Edge&amp;img_url=https%3A%2F%2Fget.wallhere.com%2Fphoto%2F1920x1080-px-Faith-Connors-Mirrors-Edge-Mirrors-Edge-Catalyst-video-games-690378.jpg&amp;pos=14&amp;rpt=simag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193" y="188640"/>
            <a:ext cx="75616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Министерство Здравоохранения </a:t>
            </a:r>
          </a:p>
          <a:p>
            <a:pPr algn="ctr"/>
            <a:r>
              <a:rPr lang="ru-RU" sz="1600" dirty="0"/>
              <a:t>Государственное Профессиональное Образовательное Учреждение </a:t>
            </a:r>
          </a:p>
          <a:p>
            <a:pPr algn="ctr"/>
            <a:r>
              <a:rPr lang="ru-RU" sz="1600" dirty="0"/>
              <a:t>«Тульский областной медицинский колледж»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5452" y="2708920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Интернет-зависимость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4941168"/>
            <a:ext cx="2771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Выполнила студентка</a:t>
            </a:r>
          </a:p>
          <a:p>
            <a:pPr algn="r"/>
            <a:r>
              <a:rPr lang="ru-RU" sz="1600" dirty="0"/>
              <a:t> группы МСА9-III(1):</a:t>
            </a:r>
          </a:p>
          <a:p>
            <a:pPr algn="r"/>
            <a:r>
              <a:rPr lang="ru-RU" sz="1600" dirty="0"/>
              <a:t>Франке В.А.</a:t>
            </a:r>
          </a:p>
          <a:p>
            <a:pPr algn="r"/>
            <a:r>
              <a:rPr lang="ru-RU" sz="1600" dirty="0"/>
              <a:t>Преподаватель:</a:t>
            </a:r>
          </a:p>
          <a:p>
            <a:pPr algn="r"/>
            <a:r>
              <a:rPr lang="ru-RU" sz="1600" dirty="0"/>
              <a:t>К.м.н. Попов И.А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24057" y="6332013"/>
            <a:ext cx="11480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Тула 2018</a:t>
            </a:r>
          </a:p>
        </p:txBody>
      </p:sp>
    </p:spTree>
    <p:extLst>
      <p:ext uri="{BB962C8B-B14F-4D97-AF65-F5344CB8AC3E}">
        <p14:creationId xmlns:p14="http://schemas.microsoft.com/office/powerpoint/2010/main" val="11462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93A299">
                    <a:lumMod val="75000"/>
                  </a:srgbClr>
                </a:solidFill>
              </a:rPr>
              <a:t>Психические заболевания, которые появились из-за Интернета и мобильных телефонов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772744"/>
          </a:xfrm>
        </p:spPr>
        <p:txBody>
          <a:bodyPr>
            <a:normAutofit lnSpcReduction="10000"/>
          </a:bodyPr>
          <a:lstStyle/>
          <a:p>
            <a:r>
              <a:rPr lang="ru-RU" sz="2100" b="1" dirty="0">
                <a:solidFill>
                  <a:schemeClr val="tx1"/>
                </a:solidFill>
              </a:rPr>
              <a:t>«Эффект </a:t>
            </a:r>
            <a:r>
              <a:rPr lang="ru-RU" sz="2100" b="1" dirty="0" err="1">
                <a:solidFill>
                  <a:schemeClr val="tx1"/>
                </a:solidFill>
              </a:rPr>
              <a:t>Google</a:t>
            </a:r>
            <a:r>
              <a:rPr lang="ru-RU" sz="2100" b="1" dirty="0">
                <a:solidFill>
                  <a:schemeClr val="tx1"/>
                </a:solidFill>
              </a:rPr>
              <a:t>»: </a:t>
            </a:r>
            <a:r>
              <a:rPr lang="ru-RU" sz="2100" dirty="0">
                <a:solidFill>
                  <a:schemeClr val="tx1"/>
                </a:solidFill>
              </a:rPr>
              <a:t>страдающие от «эффекта </a:t>
            </a:r>
            <a:r>
              <a:rPr lang="ru-RU" sz="2100" dirty="0" err="1">
                <a:solidFill>
                  <a:schemeClr val="tx1"/>
                </a:solidFill>
              </a:rPr>
              <a:t>Google</a:t>
            </a:r>
            <a:r>
              <a:rPr lang="ru-RU" sz="2100" dirty="0">
                <a:solidFill>
                  <a:schemeClr val="tx1"/>
                </a:solidFill>
              </a:rPr>
              <a:t>» уверены, что знания им не нужны, поскольку любая информация находится на расстоянии клика. </a:t>
            </a:r>
            <a:r>
              <a:rPr lang="ru-RU" sz="2100" dirty="0" smtClean="0">
                <a:solidFill>
                  <a:schemeClr val="tx1"/>
                </a:solidFill>
              </a:rPr>
              <a:t>Сегодня </a:t>
            </a:r>
            <a:r>
              <a:rPr lang="ru-RU" sz="2100" dirty="0">
                <a:solidFill>
                  <a:schemeClr val="tx1"/>
                </a:solidFill>
              </a:rPr>
              <a:t>в США им страдает около 40% подросток в возрасте до 25 лет. В долгосрочной перспективе внешне безобидный «эффект </a:t>
            </a:r>
            <a:r>
              <a:rPr lang="ru-RU" sz="2100" dirty="0" err="1">
                <a:solidFill>
                  <a:schemeClr val="tx1"/>
                </a:solidFill>
              </a:rPr>
              <a:t>Google</a:t>
            </a:r>
            <a:r>
              <a:rPr lang="ru-RU" sz="2100" dirty="0">
                <a:solidFill>
                  <a:schemeClr val="tx1"/>
                </a:solidFill>
              </a:rPr>
              <a:t>» чреват развитием склероза и болезнью Альцгеймера.</a:t>
            </a:r>
          </a:p>
          <a:p>
            <a:r>
              <a:rPr lang="ru-RU" sz="2100" b="1" dirty="0" err="1" smtClean="0">
                <a:solidFill>
                  <a:schemeClr val="tx1"/>
                </a:solidFill>
              </a:rPr>
              <a:t>Facebook</a:t>
            </a:r>
            <a:r>
              <a:rPr lang="ru-RU" sz="2100" b="1" dirty="0" smtClean="0">
                <a:solidFill>
                  <a:schemeClr val="tx1"/>
                </a:solidFill>
              </a:rPr>
              <a:t>-депрессия: </a:t>
            </a:r>
            <a:r>
              <a:rPr lang="ru-RU" sz="2100" dirty="0" smtClean="0">
                <a:solidFill>
                  <a:schemeClr val="tx1"/>
                </a:solidFill>
              </a:rPr>
              <a:t>это </a:t>
            </a:r>
            <a:r>
              <a:rPr lang="ru-RU" sz="2100" dirty="0">
                <a:solidFill>
                  <a:schemeClr val="tx1"/>
                </a:solidFill>
              </a:rPr>
              <a:t>состояние выражается в том, что люди впадают в депрессию от контактов в социальной сети, или же от их отсутствия. Психологи поясняют это тем, что в социальные сети люди, как правило, выкладывают только те фотографии и новости о себе, которые выставляют их в выгодном свете. Таким образом, у пользователя создаётся впечатление, что у друзей и знакомых жизнь лучше, ярче и насыщеннее, чем у него.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3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Интернет-зависимость затмила наркоманию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4402832" cy="4844752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Виктор </a:t>
            </a:r>
            <a:r>
              <a:rPr lang="ru-RU" b="1" dirty="0" err="1" smtClean="0">
                <a:solidFill>
                  <a:schemeClr val="tx1"/>
                </a:solidFill>
              </a:rPr>
              <a:t>Ханыков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(научный </a:t>
            </a:r>
            <a:r>
              <a:rPr lang="ru-RU" dirty="0">
                <a:solidFill>
                  <a:schemeClr val="tx1"/>
                </a:solidFill>
              </a:rPr>
              <a:t>сотрудник Федерального медицинского исследовательского центра психиатрии и наркологии имени В.П. </a:t>
            </a:r>
            <a:r>
              <a:rPr lang="ru-RU" dirty="0" smtClean="0">
                <a:solidFill>
                  <a:schemeClr val="tx1"/>
                </a:solidFill>
              </a:rPr>
              <a:t>Сербского) сказал, что </a:t>
            </a:r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о </a:t>
            </a:r>
            <a:r>
              <a:rPr lang="ru-RU" dirty="0">
                <a:solidFill>
                  <a:schemeClr val="tx1"/>
                </a:solidFill>
              </a:rPr>
              <a:t>медицинским критериям </a:t>
            </a:r>
            <a:r>
              <a:rPr lang="ru-RU" dirty="0" smtClean="0">
                <a:solidFill>
                  <a:schemeClr val="tx1"/>
                </a:solidFill>
              </a:rPr>
              <a:t>в Соединенных Штатах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Китае интернет-зависимость </a:t>
            </a:r>
            <a:r>
              <a:rPr lang="ru-RU" dirty="0">
                <a:solidFill>
                  <a:schemeClr val="tx1"/>
                </a:solidFill>
              </a:rPr>
              <a:t>уже </a:t>
            </a:r>
            <a:r>
              <a:rPr lang="ru-RU" dirty="0" smtClean="0">
                <a:solidFill>
                  <a:schemeClr val="tx1"/>
                </a:solidFill>
              </a:rPr>
              <a:t>является психическим расстройством. Интернет-зависимость </a:t>
            </a:r>
            <a:r>
              <a:rPr lang="ru-RU" dirty="0">
                <a:solidFill>
                  <a:schemeClr val="tx1"/>
                </a:solidFill>
              </a:rPr>
              <a:t>— это проблема развитых стран, в значительной степени болезнь компьютерного роста.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9" r="19390"/>
          <a:stretch/>
        </p:blipFill>
        <p:spPr bwMode="auto">
          <a:xfrm>
            <a:off x="5220072" y="1772816"/>
            <a:ext cx="3384376" cy="4587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2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Когда можно говорить о </a:t>
            </a:r>
            <a:r>
              <a:rPr lang="ru-RU" dirty="0" smtClean="0"/>
              <a:t>зависимости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52600"/>
            <a:ext cx="8496944" cy="4844752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— </a:t>
            </a:r>
            <a:r>
              <a:rPr lang="ru-RU" dirty="0">
                <a:solidFill>
                  <a:schemeClr val="tx1"/>
                </a:solidFill>
              </a:rPr>
              <a:t>Зависимость как медицинская проблема возникает у какого-то процента населения. На Западе говорят о 6–10 процентах, у нас статистических данных нет. Но могу сказать, что за последние два-три года ко мне лично обращаемость по поводу компьютерной зависимости намного выше, чем по наркозависимости. Звонят родители подростков, родственники взрослых людей, зависших в Сети. Жалобы как под копирку: забросил все дела, дома хватает что-то поесть и запирается в комнате за компьютером. Не общается с детьми, никуда не ходит, перестает следить за собой… Люди начинают бить тревогу, когда видят, что начинается деградация. До этого — не обращаются.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9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сведут вас в могилу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82278"/>
            <a:ext cx="4474840" cy="4373563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</a:rPr>
              <a:t>В продажу поступил сиквел </a:t>
            </a:r>
            <a:r>
              <a:rPr lang="ru-RU" b="1" dirty="0" err="1">
                <a:solidFill>
                  <a:schemeClr val="tx1"/>
                </a:solidFill>
              </a:rPr>
              <a:t>Mirror's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Edge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— игры, которая многим запомнилась не только как симулятор </a:t>
            </a:r>
            <a:r>
              <a:rPr lang="ru-RU" dirty="0" err="1">
                <a:solidFill>
                  <a:schemeClr val="tx1"/>
                </a:solidFill>
              </a:rPr>
              <a:t>паркура</a:t>
            </a:r>
            <a:r>
              <a:rPr lang="ru-RU" dirty="0">
                <a:solidFill>
                  <a:schemeClr val="tx1"/>
                </a:solidFill>
              </a:rPr>
              <a:t>, но и источник головокружения и тошноты. </a:t>
            </a:r>
            <a:r>
              <a:rPr lang="ru-RU" dirty="0" err="1">
                <a:solidFill>
                  <a:schemeClr val="tx1"/>
                </a:solidFill>
              </a:rPr>
              <a:t>Лайф</a:t>
            </a:r>
            <a:r>
              <a:rPr lang="ru-RU" dirty="0">
                <a:solidFill>
                  <a:schemeClr val="tx1"/>
                </a:solidFill>
              </a:rPr>
              <a:t> узнал у врачей, откуда возникает этот феномен и какие проблемы со здоровьем вызывает увлечение играми.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4516763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1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 игромании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52600"/>
            <a:ext cx="8640960" cy="49167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Г</a:t>
            </a:r>
            <a:r>
              <a:rPr lang="ru-RU" b="1" dirty="0" smtClean="0">
                <a:solidFill>
                  <a:schemeClr val="tx1"/>
                </a:solidFill>
              </a:rPr>
              <a:t>оловокружение </a:t>
            </a:r>
            <a:r>
              <a:rPr lang="ru-RU" b="1" dirty="0">
                <a:solidFill>
                  <a:schemeClr val="tx1"/>
                </a:solidFill>
              </a:rPr>
              <a:t>и </a:t>
            </a:r>
            <a:r>
              <a:rPr lang="ru-RU" b="1" dirty="0" smtClean="0">
                <a:solidFill>
                  <a:schemeClr val="tx1"/>
                </a:solidFill>
              </a:rPr>
              <a:t>тошнота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бусловлено </a:t>
            </a:r>
            <a:r>
              <a:rPr lang="ru-RU" dirty="0">
                <a:solidFill>
                  <a:schemeClr val="tx1"/>
                </a:solidFill>
              </a:rPr>
              <a:t>это сложной системой, которая регулирует положение тела в пространстве и состоит из нескольких </a:t>
            </a:r>
            <a:r>
              <a:rPr lang="ru-RU" dirty="0" smtClean="0">
                <a:solidFill>
                  <a:schemeClr val="tx1"/>
                </a:solidFill>
              </a:rPr>
              <a:t>компонентов);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Тромбоэмболия</a:t>
            </a:r>
            <a:r>
              <a:rPr lang="ru-RU" dirty="0" smtClean="0">
                <a:solidFill>
                  <a:schemeClr val="tx1"/>
                </a:solidFill>
              </a:rPr>
              <a:t> (когда </a:t>
            </a:r>
            <a:r>
              <a:rPr lang="ru-RU" dirty="0">
                <a:solidFill>
                  <a:schemeClr val="tx1"/>
                </a:solidFill>
              </a:rPr>
              <a:t>человек подолгу сидит на одном месте, это может привести к образованию тромбов (сгустков крови) в венах нижних конечностей. Тромб может оторваться от стенки вены, и тогда кровоток несёт его к </a:t>
            </a:r>
            <a:r>
              <a:rPr lang="ru-RU" dirty="0" smtClean="0">
                <a:solidFill>
                  <a:schemeClr val="tx1"/>
                </a:solidFill>
              </a:rPr>
              <a:t>сердцу);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Ухудшение </a:t>
            </a:r>
            <a:r>
              <a:rPr lang="ru-RU" b="1" dirty="0" smtClean="0">
                <a:solidFill>
                  <a:schemeClr val="tx1"/>
                </a:solidFill>
              </a:rPr>
              <a:t>зрения </a:t>
            </a:r>
            <a:r>
              <a:rPr lang="ru-RU" dirty="0" smtClean="0">
                <a:solidFill>
                  <a:schemeClr val="tx1"/>
                </a:solidFill>
              </a:rPr>
              <a:t>(негативное </a:t>
            </a:r>
            <a:r>
              <a:rPr lang="ru-RU" dirty="0">
                <a:solidFill>
                  <a:schemeClr val="tx1"/>
                </a:solidFill>
              </a:rPr>
              <a:t>влияние на зрение оказывает в целом наше постоянное взаимодействие с устройствами, у которых есть экраны. Телевизоры, компьютеры, телефоны, планшеты — мы можем этого не замечать, но глаза от них быстро </a:t>
            </a:r>
            <a:r>
              <a:rPr lang="ru-RU" dirty="0" smtClean="0">
                <a:solidFill>
                  <a:schemeClr val="tx1"/>
                </a:solidFill>
              </a:rPr>
              <a:t>устают, появляется сухость в глазах);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Последствия игромании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52600"/>
            <a:ext cx="8496944" cy="477274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Избыточный вес и </a:t>
            </a:r>
            <a:r>
              <a:rPr lang="ru-RU" b="1" dirty="0" smtClean="0">
                <a:solidFill>
                  <a:schemeClr val="tx1"/>
                </a:solidFill>
              </a:rPr>
              <a:t>ожирение </a:t>
            </a:r>
            <a:r>
              <a:rPr lang="ru-RU" dirty="0" smtClean="0">
                <a:solidFill>
                  <a:schemeClr val="tx1"/>
                </a:solidFill>
              </a:rPr>
              <a:t>(причина </a:t>
            </a:r>
            <a:r>
              <a:rPr lang="ru-RU" dirty="0">
                <a:solidFill>
                  <a:schemeClr val="tx1"/>
                </a:solidFill>
              </a:rPr>
              <a:t>избыточного веса очень проста — переизбыток потребляемых калорий и недостаток движения, которое эти калории сжигает. Большинство видеоигр предполагает долгое сидение на одном месте, так что не удивительно, что сразу несколько исследований связали детское и подростковое ожирение с увлечением компьютерными </a:t>
            </a:r>
            <a:r>
              <a:rPr lang="ru-RU" dirty="0" smtClean="0">
                <a:solidFill>
                  <a:schemeClr val="tx1"/>
                </a:solidFill>
              </a:rPr>
              <a:t>играми);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"</a:t>
            </a:r>
            <a:r>
              <a:rPr lang="ru-RU" b="1" dirty="0" smtClean="0">
                <a:solidFill>
                  <a:schemeClr val="tx1"/>
                </a:solidFill>
              </a:rPr>
              <a:t>Нинтендонит" </a:t>
            </a:r>
            <a:r>
              <a:rPr lang="ru-RU" dirty="0" smtClean="0">
                <a:solidFill>
                  <a:schemeClr val="tx1"/>
                </a:solidFill>
              </a:rPr>
              <a:t>(так </a:t>
            </a:r>
            <a:r>
              <a:rPr lang="ru-RU" dirty="0">
                <a:solidFill>
                  <a:schemeClr val="tx1"/>
                </a:solidFill>
              </a:rPr>
              <a:t>в шутку принято называть боль, которая возникает в результате продолжительного сжимания контроллера в руках. В особо тяжёлых случаях она сопровождается мозолями на пальцах и продолжительными неприятными ощущениями в кистях </a:t>
            </a:r>
            <a:r>
              <a:rPr lang="ru-RU" dirty="0" smtClean="0">
                <a:solidFill>
                  <a:schemeClr val="tx1"/>
                </a:solidFill>
              </a:rPr>
              <a:t>рук).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3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Чему «учат» детей в </a:t>
            </a:r>
            <a:r>
              <a:rPr lang="en-US" dirty="0" err="1" smtClean="0"/>
              <a:t>Youtube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52600"/>
            <a:ext cx="8640960" cy="491676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tx1"/>
                </a:solidFill>
              </a:rPr>
              <a:t>Хорошо </a:t>
            </a:r>
            <a:r>
              <a:rPr lang="ru-RU" dirty="0">
                <a:solidFill>
                  <a:schemeClr val="tx1"/>
                </a:solidFill>
              </a:rPr>
              <a:t>ли вы знаете увлечения своего ребёнка? Не исключено, что прямо сейчас драгоценное чадо, </a:t>
            </a:r>
            <a:r>
              <a:rPr lang="ru-RU" b="1" dirty="0">
                <a:solidFill>
                  <a:schemeClr val="tx1"/>
                </a:solidFill>
              </a:rPr>
              <a:t>подражая любимым </a:t>
            </a:r>
            <a:r>
              <a:rPr lang="ru-RU" b="1" dirty="0" err="1">
                <a:solidFill>
                  <a:schemeClr val="tx1"/>
                </a:solidFill>
              </a:rPr>
              <a:t>видеоблогерам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b="1" dirty="0">
                <a:solidFill>
                  <a:schemeClr val="tx1"/>
                </a:solidFill>
              </a:rPr>
              <a:t>планирует правонарушение. </a:t>
            </a:r>
            <a:r>
              <a:rPr lang="ru-RU" dirty="0" err="1">
                <a:solidFill>
                  <a:schemeClr val="tx1"/>
                </a:solidFill>
              </a:rPr>
              <a:t>Лайф</a:t>
            </a:r>
            <a:r>
              <a:rPr lang="ru-RU" dirty="0">
                <a:solidFill>
                  <a:schemeClr val="tx1"/>
                </a:solidFill>
              </a:rPr>
              <a:t> выяснил, зачем российская молодёжь проникает в гипермаркеты и выкладывает в Сеть ролики "Как я переночевал в опасном месте".</a:t>
            </a:r>
          </a:p>
          <a:p>
            <a:pPr marL="11430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Логика </a:t>
            </a:r>
            <a:r>
              <a:rPr lang="ru-RU" dirty="0">
                <a:solidFill>
                  <a:schemeClr val="tx1"/>
                </a:solidFill>
              </a:rPr>
              <a:t>начинающих </a:t>
            </a:r>
            <a:r>
              <a:rPr lang="ru-RU" dirty="0" err="1">
                <a:solidFill>
                  <a:schemeClr val="tx1"/>
                </a:solidFill>
              </a:rPr>
              <a:t>блогеров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YouTube</a:t>
            </a:r>
            <a:r>
              <a:rPr lang="ru-RU" dirty="0">
                <a:solidFill>
                  <a:schemeClr val="tx1"/>
                </a:solidFill>
              </a:rPr>
              <a:t> бессмысленна и беспощадна: </a:t>
            </a:r>
            <a:r>
              <a:rPr lang="ru-RU" b="1" dirty="0">
                <a:solidFill>
                  <a:schemeClr val="tx1"/>
                </a:solidFill>
              </a:rPr>
              <a:t>ради просмотров, </a:t>
            </a:r>
            <a:r>
              <a:rPr lang="ru-RU" b="1" dirty="0" err="1">
                <a:solidFill>
                  <a:schemeClr val="tx1"/>
                </a:solidFill>
              </a:rPr>
              <a:t>лайков</a:t>
            </a:r>
            <a:r>
              <a:rPr lang="ru-RU" b="1" dirty="0">
                <a:solidFill>
                  <a:schemeClr val="tx1"/>
                </a:solidFill>
              </a:rPr>
              <a:t> и комментариев они готовы на всё.</a:t>
            </a:r>
            <a:r>
              <a:rPr lang="ru-RU" dirty="0">
                <a:solidFill>
                  <a:schemeClr val="tx1"/>
                </a:solidFill>
              </a:rPr>
              <a:t> Да и аудитория, пресытившись трансляциями компьютерных игр, обзорами "</a:t>
            </a:r>
            <a:r>
              <a:rPr lang="ru-RU" dirty="0" err="1">
                <a:solidFill>
                  <a:schemeClr val="tx1"/>
                </a:solidFill>
              </a:rPr>
              <a:t>доширака</a:t>
            </a:r>
            <a:r>
              <a:rPr lang="ru-RU" dirty="0">
                <a:solidFill>
                  <a:schemeClr val="tx1"/>
                </a:solidFill>
              </a:rPr>
              <a:t>" и уличными розыгрышами, требует остросюжетных зрелищ. И они появляются. Подростки запивают бананы литрами газировки, радуя зрителей фонтанами рвоты. Посыпают руки солью и прикладывают лёд, получая заветную сотню </a:t>
            </a:r>
            <a:r>
              <a:rPr lang="ru-RU" dirty="0" err="1">
                <a:solidFill>
                  <a:schemeClr val="tx1"/>
                </a:solidFill>
              </a:rPr>
              <a:t>лайков</a:t>
            </a:r>
            <a:r>
              <a:rPr lang="ru-RU" dirty="0">
                <a:solidFill>
                  <a:schemeClr val="tx1"/>
                </a:solidFill>
              </a:rPr>
              <a:t> плюс ожоги третьей степени. И даже инсценируют собственное убийство в прямом эфире. </a:t>
            </a:r>
          </a:p>
        </p:txBody>
      </p:sp>
    </p:spTree>
    <p:extLst>
      <p:ext uri="{BB962C8B-B14F-4D97-AF65-F5344CB8AC3E}">
        <p14:creationId xmlns:p14="http://schemas.microsoft.com/office/powerpoint/2010/main" val="3983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Зависимость от онлайн-порно вызывает нарушения психики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3960440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</a:rPr>
              <a:t>Сама по себе интернет-порнография не может нанести вреда психике, а вот чувство, что вы зависите от нее, приводит к депрессии, повышенной тревожности и другим последствиям.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2276872"/>
            <a:ext cx="468153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2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93A299">
                    <a:lumMod val="75000"/>
                  </a:srgbClr>
                </a:solidFill>
              </a:rPr>
              <a:t>Зависимость от онлайн-порно вызывает нарушения психики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844752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tx1"/>
                </a:solidFill>
              </a:rPr>
              <a:t>Вопреки </a:t>
            </a:r>
            <a:r>
              <a:rPr lang="ru-RU" dirty="0">
                <a:solidFill>
                  <a:schemeClr val="tx1"/>
                </a:solidFill>
              </a:rPr>
              <a:t>принятым в обществе представлениям, </a:t>
            </a:r>
            <a:r>
              <a:rPr lang="ru-RU" b="1" dirty="0">
                <a:solidFill>
                  <a:schemeClr val="tx1"/>
                </a:solidFill>
              </a:rPr>
              <a:t>угрозу психическому здоровью несет не интернет-порнография сама по себе, а осознание своей зависимости от нее</a:t>
            </a:r>
            <a:r>
              <a:rPr lang="ru-RU" dirty="0">
                <a:solidFill>
                  <a:schemeClr val="tx1"/>
                </a:solidFill>
              </a:rPr>
              <a:t>, выяснили американские психологи, чья работа опубликована в журнале </a:t>
            </a:r>
            <a:r>
              <a:rPr lang="ru-RU" b="1" dirty="0" err="1">
                <a:solidFill>
                  <a:schemeClr val="tx1"/>
                </a:solidFill>
              </a:rPr>
              <a:t>Psychology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of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Addictive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Behaviors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Свои </a:t>
            </a:r>
            <a:r>
              <a:rPr lang="ru-RU" dirty="0">
                <a:solidFill>
                  <a:schemeClr val="tx1"/>
                </a:solidFill>
              </a:rPr>
              <a:t>выводы </a:t>
            </a:r>
            <a:r>
              <a:rPr lang="ru-RU" b="1" dirty="0" err="1">
                <a:solidFill>
                  <a:schemeClr val="tx1"/>
                </a:solidFill>
              </a:rPr>
              <a:t>Джошуа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Граббс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Joshua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Grubbs</a:t>
            </a:r>
            <a:r>
              <a:rPr lang="ru-RU" dirty="0">
                <a:solidFill>
                  <a:schemeClr val="tx1"/>
                </a:solidFill>
              </a:rPr>
              <a:t>) из </a:t>
            </a:r>
            <a:r>
              <a:rPr lang="ru-RU" dirty="0" err="1">
                <a:solidFill>
                  <a:schemeClr val="tx1"/>
                </a:solidFill>
              </a:rPr>
              <a:t>Case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Western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Reserve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University</a:t>
            </a:r>
            <a:r>
              <a:rPr lang="ru-RU" dirty="0">
                <a:solidFill>
                  <a:schemeClr val="tx1"/>
                </a:solidFill>
              </a:rPr>
              <a:t> и его коллеги сделали на основании анализа данных, касающихся </a:t>
            </a:r>
            <a:r>
              <a:rPr lang="ru-RU" b="1" dirty="0">
                <a:solidFill>
                  <a:schemeClr val="tx1"/>
                </a:solidFill>
              </a:rPr>
              <a:t>713 человек, страдающих от болезненного пристрастия к просмотру онлайн-порно. </a:t>
            </a:r>
            <a:r>
              <a:rPr lang="ru-RU" dirty="0">
                <a:solidFill>
                  <a:schemeClr val="tx1"/>
                </a:solidFill>
              </a:rPr>
              <a:t>Все они приняли участие в опросе на платной основе, при условии полной конфиденциальности и анонимности. Кроме того, к участию в исследовании было привлечено более тысячи студентов-психологов из трех университетов США.</a:t>
            </a:r>
          </a:p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В </a:t>
            </a:r>
            <a:r>
              <a:rPr lang="ru-RU" dirty="0">
                <a:solidFill>
                  <a:schemeClr val="tx1"/>
                </a:solidFill>
              </a:rPr>
              <a:t>итоге ученые установили, что именно чувство своей зависимости от интернет-порнографии, а не она сама, связано с такими негативными последствиями для психики, как повышенная тревожность, агрессия, депрессия.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2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8372"/>
            <a:ext cx="8352928" cy="1039427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защитить детей от интернета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4176464" cy="4824536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ru-RU" b="1" dirty="0">
                <a:solidFill>
                  <a:schemeClr val="tx1"/>
                </a:solidFill>
              </a:rPr>
              <a:t>Всемирная паутина – друг или враг? </a:t>
            </a:r>
            <a:r>
              <a:rPr lang="ru-RU" dirty="0">
                <a:solidFill>
                  <a:schemeClr val="tx1"/>
                </a:solidFill>
              </a:rPr>
              <a:t>Таким вопросом задаются лишь родители, чьи дети буквально погрязли в просторах социальных сетей. Отсюда и вредные привычки, и некрасивые слова, и нелепая информация, недостойная детских ушей. Выбросить компьютер нельзя, отказаться от интернета не представляется возможным. А ребенок тем временем возвращается из школы, садится за компьютер и кликает на </a:t>
            </a:r>
            <a:r>
              <a:rPr lang="ru-RU" dirty="0" smtClean="0">
                <a:solidFill>
                  <a:schemeClr val="tx1"/>
                </a:solidFill>
              </a:rPr>
              <a:t>подключение.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85" y="1988840"/>
            <a:ext cx="437321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8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Общее понятие сети интернет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496855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  </a:t>
            </a:r>
            <a:r>
              <a:rPr lang="ru-RU" sz="1700" dirty="0" err="1" smtClean="0">
                <a:solidFill>
                  <a:schemeClr val="tx1"/>
                </a:solidFill>
              </a:rPr>
              <a:t>Винтон</a:t>
            </a:r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 err="1">
                <a:solidFill>
                  <a:schemeClr val="tx1"/>
                </a:solidFill>
              </a:rPr>
              <a:t>Серф</a:t>
            </a:r>
            <a:r>
              <a:rPr lang="ru-RU" sz="1700" dirty="0">
                <a:solidFill>
                  <a:schemeClr val="tx1"/>
                </a:solidFill>
              </a:rPr>
              <a:t>, президент Сообщества Интернета, дает краткое определение так:</a:t>
            </a:r>
          </a:p>
          <a:p>
            <a:pPr marL="114300" indent="0"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«</a:t>
            </a:r>
            <a:r>
              <a:rPr lang="ru-RU" sz="1700" dirty="0">
                <a:solidFill>
                  <a:schemeClr val="tx1"/>
                </a:solidFill>
              </a:rPr>
              <a:t>Интернет — это глобальная сеть сетей, взаимно связанных протоколами TCP/IP и другими коммуникационными протоколами».</a:t>
            </a:r>
          </a:p>
          <a:p>
            <a:pPr marL="114300" indent="0"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Однако </a:t>
            </a:r>
            <a:r>
              <a:rPr lang="ru-RU" sz="1700" b="1" dirty="0">
                <a:solidFill>
                  <a:schemeClr val="tx1"/>
                </a:solidFill>
              </a:rPr>
              <a:t>Федеральный сетевой совет (FNC) </a:t>
            </a:r>
            <a:r>
              <a:rPr lang="ru-RU" sz="1700" dirty="0">
                <a:solidFill>
                  <a:schemeClr val="tx1"/>
                </a:solidFill>
              </a:rPr>
              <a:t>определяет термин «Интернет» так: «Интернет — это глобальная информационная система, которая:</a:t>
            </a:r>
          </a:p>
          <a:p>
            <a:pPr marL="457200" indent="-342900">
              <a:buFont typeface="+mj-lt"/>
              <a:buAutoNum type="arabicPeriod"/>
            </a:pPr>
            <a:r>
              <a:rPr lang="ru-RU" sz="1700" dirty="0" smtClean="0">
                <a:solidFill>
                  <a:schemeClr val="tx1"/>
                </a:solidFill>
              </a:rPr>
              <a:t>логически </a:t>
            </a:r>
            <a:r>
              <a:rPr lang="ru-RU" sz="1700" dirty="0">
                <a:solidFill>
                  <a:schemeClr val="tx1"/>
                </a:solidFill>
              </a:rPr>
              <a:t>взаимосвязана пространством глобальных уникальных адресов, основанных на Интернет-протоколе (IP) или на последующих расширениях или приемниках IP;</a:t>
            </a:r>
          </a:p>
          <a:p>
            <a:pPr marL="457200" indent="-342900">
              <a:buFont typeface="+mj-lt"/>
              <a:buAutoNum type="arabicPeriod"/>
            </a:pPr>
            <a:r>
              <a:rPr lang="ru-RU" sz="1700" dirty="0" smtClean="0">
                <a:solidFill>
                  <a:schemeClr val="tx1"/>
                </a:solidFill>
              </a:rPr>
              <a:t>способна </a:t>
            </a:r>
            <a:r>
              <a:rPr lang="ru-RU" sz="1700" dirty="0">
                <a:solidFill>
                  <a:schemeClr val="tx1"/>
                </a:solidFill>
              </a:rPr>
              <a:t>поддерживать коммуникации с использованием семейства Протокола управления передачей/Интернет-протокола (TCP/ IP) или его последующих расширений/приемников и/или других IP-совместимых протоколов;</a:t>
            </a:r>
          </a:p>
          <a:p>
            <a:pPr marL="457200" indent="-342900">
              <a:buFont typeface="+mj-lt"/>
              <a:buAutoNum type="arabicPeriod"/>
            </a:pPr>
            <a:r>
              <a:rPr lang="ru-RU" sz="1700" dirty="0" smtClean="0">
                <a:solidFill>
                  <a:schemeClr val="tx1"/>
                </a:solidFill>
              </a:rPr>
              <a:t>обеспечивает</a:t>
            </a:r>
            <a:r>
              <a:rPr lang="ru-RU" sz="1700" dirty="0">
                <a:solidFill>
                  <a:schemeClr val="tx1"/>
                </a:solidFill>
              </a:rPr>
              <a:t>, использует или делает доступной, на общественной или частной основе, высокоуровневые сервисы, надстроенные над описанной здесь коммуникационной и иной связанной с ней инфраструктурой».</a:t>
            </a:r>
          </a:p>
        </p:txBody>
      </p:sp>
    </p:spTree>
    <p:extLst>
      <p:ext uri="{BB962C8B-B14F-4D97-AF65-F5344CB8AC3E}">
        <p14:creationId xmlns:p14="http://schemas.microsoft.com/office/powerpoint/2010/main" val="16455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защитить детей от интернета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007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Есть множество приложений, которые могут обезопасить выход ребенка в интернет, такие как </a:t>
            </a:r>
            <a:r>
              <a:rPr lang="en-US" dirty="0" err="1" smtClean="0">
                <a:solidFill>
                  <a:schemeClr val="tx1"/>
                </a:solidFill>
              </a:rPr>
              <a:t>SafeKiddo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SkyDNS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KidLogger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KinderGate</a:t>
            </a:r>
            <a:r>
              <a:rPr lang="ru-RU" dirty="0" smtClean="0">
                <a:solidFill>
                  <a:schemeClr val="tx1"/>
                </a:solidFill>
              </a:rPr>
              <a:t> и т.п.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Принципом всех этих приложений является фильтрация сайтов. Многие дети видя красочную рекламу захотят нажать на нее и зайдут на неблагополучный сайт, а с этими приложениями если ребенок нажмет на ту или иную рекламу он не сможет посмотреть что есть на этом сайте.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Но эти приложения оказывают защиту только от определенного списка сайтов.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00736"/>
          </a:xfrm>
        </p:spPr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  <a:hlinkClick r:id="rId2"/>
              </a:rPr>
              <a:t>1. Сайты</a:t>
            </a:r>
          </a:p>
          <a:p>
            <a:r>
              <a:rPr lang="en-US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dirty="0">
                <a:solidFill>
                  <a:schemeClr val="tx1"/>
                </a:solidFill>
                <a:hlinkClick r:id="rId2"/>
              </a:rPr>
              <a:t>://studfiles.net/preview/2204188/page:13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/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www.syl.ru/article/187251/new_kakie-osnovnyie-plyusyi-i-minusyi-interneta-suschestvuyut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www.mk.ru/social/2016/10/27/internetzavisimost-zatmila-narkomaniyu-kak-kompyuter-svodit-nas-s-uma.html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5"/>
              </a:rPr>
              <a:t>https://life.ru/t/%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D0%BC%D0%B5%D0%B4%D0%B8%D1%86%D0%B8%D0%BD%D0%B0/422125/ighry_sviedut_vas_v_moghilu_kak_s_etim_borotsia_i_vyzhit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6"/>
              </a:rPr>
              <a:t>http://</a:t>
            </a:r>
            <a:r>
              <a:rPr lang="en-US" dirty="0" smtClean="0">
                <a:solidFill>
                  <a:schemeClr val="tx1"/>
                </a:solidFill>
                <a:hlinkClick r:id="rId6"/>
              </a:rPr>
              <a:t>www.meddaily.ru/article/26may2016/intern_vigorann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7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7"/>
              </a:rPr>
              <a:t>www.kakprosto.ru/kak-42967-kak-zashchitit-detey-ot-interneta#ixzz5F878PSFJ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8"/>
              </a:rPr>
              <a:t>https://rb.ru/list/under-control</a:t>
            </a:r>
            <a:r>
              <a:rPr lang="en-US" dirty="0" smtClean="0">
                <a:solidFill>
                  <a:schemeClr val="tx1"/>
                </a:solidFill>
                <a:hlinkClick r:id="rId8"/>
              </a:rPr>
              <a:t>/</a:t>
            </a:r>
            <a:endParaRPr lang="ru-RU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  <a:hlinkClick r:id="rId9"/>
              </a:rPr>
              <a:t>2.Картинки</a:t>
            </a:r>
          </a:p>
          <a:p>
            <a:r>
              <a:rPr lang="en-US" dirty="0" smtClean="0">
                <a:solidFill>
                  <a:schemeClr val="tx1"/>
                </a:solidFill>
                <a:hlinkClick r:id="rId9"/>
              </a:rPr>
              <a:t>https</a:t>
            </a:r>
            <a:r>
              <a:rPr lang="en-US" dirty="0">
                <a:solidFill>
                  <a:schemeClr val="tx1"/>
                </a:solidFill>
                <a:hlinkClick r:id="rId9"/>
              </a:rPr>
              <a:t>://yandex.ru/images/search?text=%</a:t>
            </a:r>
            <a:r>
              <a:rPr lang="en-US" dirty="0" smtClean="0">
                <a:solidFill>
                  <a:schemeClr val="tx1"/>
                </a:solidFill>
                <a:hlinkClick r:id="rId9"/>
              </a:rPr>
              <a:t>20Mirror%27s%20Edge&amp;img_url=https%3A%2F%2Fget.wallhere.com%2Fphoto%2F1920x1080-px-Faith-Connors-Mirrors-Edge-Mirrors-Edge-Catalyst-video-games-690378.jpg&amp;pos=14&amp;rpt=simage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10"/>
              </a:rPr>
              <a:t>https://yandex.ru/images/search?text=</a:t>
            </a:r>
            <a:r>
              <a:rPr lang="ru-RU" dirty="0">
                <a:solidFill>
                  <a:schemeClr val="tx1"/>
                </a:solidFill>
                <a:hlinkClick r:id="rId10"/>
              </a:rPr>
              <a:t>интернет%20зависимость%20и%20человек&amp;</a:t>
            </a:r>
            <a:r>
              <a:rPr lang="en-US" dirty="0" err="1" smtClean="0">
                <a:solidFill>
                  <a:schemeClr val="tx1"/>
                </a:solidFill>
                <a:hlinkClick r:id="rId10"/>
              </a:rPr>
              <a:t>img_url</a:t>
            </a:r>
            <a:r>
              <a:rPr lang="en-US" dirty="0" smtClean="0">
                <a:solidFill>
                  <a:schemeClr val="tx1"/>
                </a:solidFill>
                <a:hlinkClick r:id="rId10"/>
              </a:rPr>
              <a:t>=https%3A%2F%2Fi.ytimg.com%2Fvi%2FqbGxfjptS70%2Fmaxresdefault.jpg&amp;pos=23&amp;rpt=</a:t>
            </a:r>
            <a:r>
              <a:rPr lang="en-US" dirty="0" err="1" smtClean="0">
                <a:solidFill>
                  <a:schemeClr val="tx1"/>
                </a:solidFill>
                <a:hlinkClick r:id="rId10"/>
              </a:rPr>
              <a:t>simage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11"/>
              </a:rPr>
              <a:t>https://yandex.ru/images/search?text=</a:t>
            </a:r>
            <a:r>
              <a:rPr lang="ru-RU" dirty="0">
                <a:solidFill>
                  <a:schemeClr val="tx1"/>
                </a:solidFill>
                <a:hlinkClick r:id="rId11"/>
              </a:rPr>
              <a:t>ребенка%20интернета&amp;</a:t>
            </a:r>
            <a:r>
              <a:rPr lang="en-US" dirty="0" err="1">
                <a:solidFill>
                  <a:schemeClr val="tx1"/>
                </a:solidFill>
                <a:hlinkClick r:id="rId11"/>
              </a:rPr>
              <a:t>img_url</a:t>
            </a:r>
            <a:r>
              <a:rPr lang="en-US" dirty="0">
                <a:solidFill>
                  <a:schemeClr val="tx1"/>
                </a:solidFill>
                <a:hlinkClick r:id="rId11"/>
              </a:rPr>
              <a:t>=https%3A%2F%2Fxn--80aakeqfhfoqvpv.xn--</a:t>
            </a:r>
            <a:r>
              <a:rPr lang="en-US" dirty="0" smtClean="0">
                <a:solidFill>
                  <a:schemeClr val="tx1"/>
                </a:solidFill>
                <a:hlinkClick r:id="rId11"/>
              </a:rPr>
              <a:t>p1ai%2Fblog%2Fwp-content%2Fuploads%2F2018%2F02%2Frebenok-za-kompyuerom.jpeg&amp;pos=0&amp;rpt=</a:t>
            </a:r>
            <a:r>
              <a:rPr lang="en-US" dirty="0" err="1" smtClean="0">
                <a:solidFill>
                  <a:schemeClr val="tx1"/>
                </a:solidFill>
                <a:hlinkClick r:id="rId11"/>
              </a:rPr>
              <a:t>simage</a:t>
            </a:r>
            <a:endParaRPr lang="ru-RU" dirty="0" smtClean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8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263691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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276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Общее понятие сети интернет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844752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В </a:t>
            </a:r>
            <a:r>
              <a:rPr lang="ru-RU" dirty="0" smtClean="0">
                <a:solidFill>
                  <a:schemeClr val="tx1"/>
                </a:solidFill>
              </a:rPr>
              <a:t>наше время интернет влияет как с положительной, так и с отрицательной стороны на </a:t>
            </a:r>
            <a:r>
              <a:rPr lang="ru-RU" dirty="0">
                <a:solidFill>
                  <a:schemeClr val="tx1"/>
                </a:solidFill>
              </a:rPr>
              <a:t>развитие детей, </a:t>
            </a:r>
            <a:r>
              <a:rPr lang="ru-RU" dirty="0" smtClean="0">
                <a:solidFill>
                  <a:schemeClr val="tx1"/>
                </a:solidFill>
              </a:rPr>
              <a:t>подростков и в какой-то степени на взрослых. </a:t>
            </a:r>
            <a:endParaRPr lang="ru-RU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Почти </a:t>
            </a:r>
            <a:r>
              <a:rPr lang="ru-RU" dirty="0">
                <a:solidFill>
                  <a:schemeClr val="tx1"/>
                </a:solidFill>
              </a:rPr>
              <a:t>половина российских школьников </a:t>
            </a:r>
            <a:r>
              <a:rPr lang="ru-RU" b="1" dirty="0">
                <a:solidFill>
                  <a:schemeClr val="tx1"/>
                </a:solidFill>
              </a:rPr>
              <a:t>(44%) </a:t>
            </a:r>
            <a:r>
              <a:rPr lang="ru-RU" dirty="0">
                <a:solidFill>
                  <a:schemeClr val="tx1"/>
                </a:solidFill>
              </a:rPr>
              <a:t>сидят в интернете круглыми сутками. Об этом сообщается в исследовании, проведенном антивирусной компанией ESET.</a:t>
            </a:r>
          </a:p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Подростки </a:t>
            </a:r>
            <a:r>
              <a:rPr lang="ru-RU" dirty="0">
                <a:solidFill>
                  <a:schemeClr val="tx1"/>
                </a:solidFill>
              </a:rPr>
              <a:t>предпочитают в течение дня заходить в сеть со смартфонов, а вечером — с ПК или ноутбуков. </a:t>
            </a:r>
            <a:r>
              <a:rPr lang="ru-RU" b="1" dirty="0">
                <a:solidFill>
                  <a:schemeClr val="tx1"/>
                </a:solidFill>
              </a:rPr>
              <a:t>33%</a:t>
            </a:r>
            <a:r>
              <a:rPr lang="ru-RU" dirty="0">
                <a:solidFill>
                  <a:schemeClr val="tx1"/>
                </a:solidFill>
              </a:rPr>
              <a:t> школьников стараются заходить в интернет только после того, как сделают уроки. Кроме того, в результате опроса выяснилось, что </a:t>
            </a:r>
            <a:r>
              <a:rPr lang="ru-RU" b="1" dirty="0">
                <a:solidFill>
                  <a:schemeClr val="tx1"/>
                </a:solidFill>
              </a:rPr>
              <a:t>4%</a:t>
            </a:r>
            <a:r>
              <a:rPr lang="ru-RU" dirty="0">
                <a:solidFill>
                  <a:schemeClr val="tx1"/>
                </a:solidFill>
              </a:rPr>
              <a:t> вообще никогда не сидят в интернете.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7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8372"/>
            <a:ext cx="8496944" cy="1039427"/>
          </a:xfrm>
        </p:spPr>
        <p:txBody>
          <a:bodyPr>
            <a:normAutofit/>
          </a:bodyPr>
          <a:lstStyle/>
          <a:p>
            <a:r>
              <a:rPr lang="ru-RU" sz="2900" dirty="0" smtClean="0"/>
              <a:t>Положительные стороны интернета</a:t>
            </a:r>
            <a:endParaRPr lang="ru-RU" sz="2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Развитие ребенка с помощью развивающих программ, видео, картинок.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Доступ </a:t>
            </a:r>
            <a:r>
              <a:rPr lang="ru-RU" dirty="0">
                <a:solidFill>
                  <a:schemeClr val="tx1"/>
                </a:solidFill>
              </a:rPr>
              <a:t>к информации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окружающий </a:t>
            </a:r>
            <a:r>
              <a:rPr lang="ru-RU" dirty="0" smtClean="0">
                <a:solidFill>
                  <a:schemeClr val="tx1"/>
                </a:solidFill>
              </a:rPr>
              <a:t>мир, математика, иностранные языки и т.п.).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Связь с близкими.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Неограниченный </a:t>
            </a:r>
            <a:r>
              <a:rPr lang="ru-RU" dirty="0">
                <a:solidFill>
                  <a:schemeClr val="tx1"/>
                </a:solidFill>
              </a:rPr>
              <a:t>доступ к </a:t>
            </a:r>
            <a:r>
              <a:rPr lang="ru-RU" dirty="0" smtClean="0">
                <a:solidFill>
                  <a:schemeClr val="tx1"/>
                </a:solidFill>
              </a:rPr>
              <a:t>развлечениям.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Онлайн-шопинг.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 smtClean="0"/>
              <a:t>Отрицательные стороны интернета</a:t>
            </a:r>
            <a:endParaRPr lang="ru-RU" sz="2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Вред здоровью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Сцены </a:t>
            </a:r>
            <a:r>
              <a:rPr lang="ru-RU" dirty="0">
                <a:solidFill>
                  <a:schemeClr val="tx1"/>
                </a:solidFill>
              </a:rPr>
              <a:t>жестокости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Недостоверная </a:t>
            </a:r>
            <a:r>
              <a:rPr lang="ru-RU" dirty="0">
                <a:solidFill>
                  <a:schemeClr val="tx1"/>
                </a:solidFill>
              </a:rPr>
              <a:t>информация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Кража </a:t>
            </a:r>
            <a:r>
              <a:rPr lang="ru-RU" dirty="0">
                <a:solidFill>
                  <a:schemeClr val="tx1"/>
                </a:solidFill>
              </a:rPr>
              <a:t>персональной информации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Разрушение </a:t>
            </a:r>
            <a:r>
              <a:rPr lang="ru-RU" dirty="0">
                <a:solidFill>
                  <a:schemeClr val="tx1"/>
                </a:solidFill>
              </a:rPr>
              <a:t>семьи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Спам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вирусы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4096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Интернет-зависимость затмила наркоманию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4186808" cy="4373563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То </a:t>
            </a:r>
            <a:r>
              <a:rPr lang="ru-RU" dirty="0">
                <a:solidFill>
                  <a:schemeClr val="tx1"/>
                </a:solidFill>
              </a:rPr>
              <a:t>форумы, то социальные сети, то игры, то киберсекс… Привычка ежедневно </a:t>
            </a:r>
            <a:r>
              <a:rPr lang="ru-RU" dirty="0" err="1">
                <a:solidFill>
                  <a:schemeClr val="tx1"/>
                </a:solidFill>
              </a:rPr>
              <a:t>постить</a:t>
            </a:r>
            <a:r>
              <a:rPr lang="ru-RU" dirty="0">
                <a:solidFill>
                  <a:schemeClr val="tx1"/>
                </a:solidFill>
              </a:rPr>
              <a:t> в Сети свои мысли, фотографии или видео, до одури висеть в чатах и быть почти круглосуточно онлайн незаметно превращается в физическую потребность. </a:t>
            </a:r>
            <a:r>
              <a:rPr lang="ru-RU" b="1" dirty="0">
                <a:solidFill>
                  <a:schemeClr val="tx1"/>
                </a:solidFill>
              </a:rPr>
              <a:t>Многие подсаживаются на Интернет, как наркоманы на героин, вплоть до абстиненции на отмену.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772816"/>
            <a:ext cx="4343467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68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Интернет вызывает у подростков эмоциональное выгорание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52600"/>
            <a:ext cx="8496944" cy="4844752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tx1"/>
                </a:solidFill>
              </a:rPr>
              <a:t>Ученые </a:t>
            </a:r>
            <a:r>
              <a:rPr lang="ru-RU" dirty="0">
                <a:solidFill>
                  <a:schemeClr val="tx1"/>
                </a:solidFill>
              </a:rPr>
              <a:t>проанализировали данные более 3000 подростков из Хельсинки в возрасте от 12 до 14 и от 16 до 18 лет. В первую группу входили ученики 6 класса, родившиеся в 2000 году, а во вторую - учащиеся старших классов, которые родились в 1997 году. Исследователи обнаружили: </a:t>
            </a:r>
            <a:r>
              <a:rPr lang="ru-RU" b="1" dirty="0">
                <a:solidFill>
                  <a:schemeClr val="tx1"/>
                </a:solidFill>
              </a:rPr>
              <a:t>интернет-зависимость обычно развивалась у подростков, потерявших интерес к учебе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старшем подростковом возрасте симптомы депрессии и выгорание чаще встречались среди девочек, чем среди мальчиков. </a:t>
            </a:r>
            <a:r>
              <a:rPr lang="ru-RU" dirty="0">
                <a:solidFill>
                  <a:schemeClr val="tx1"/>
                </a:solidFill>
              </a:rPr>
              <a:t>При этом мальчики страдали от интернет-зависимости чаще девочек. </a:t>
            </a:r>
            <a:endParaRPr lang="ru-RU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Исследователи </a:t>
            </a:r>
            <a:r>
              <a:rPr lang="ru-RU" b="1" dirty="0">
                <a:solidFill>
                  <a:schemeClr val="tx1"/>
                </a:solidFill>
              </a:rPr>
              <a:t>считают</a:t>
            </a:r>
            <a:r>
              <a:rPr lang="ru-RU" dirty="0">
                <a:solidFill>
                  <a:schemeClr val="tx1"/>
                </a:solidFill>
              </a:rPr>
              <a:t>: повышение мотивации к учебе, активное участие в жизни школы и укрепление психического здоровья защитят подростков от интернет-зависимости.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8372"/>
            <a:ext cx="8424936" cy="1039427"/>
          </a:xfrm>
        </p:spPr>
        <p:txBody>
          <a:bodyPr>
            <a:noAutofit/>
          </a:bodyPr>
          <a:lstStyle/>
          <a:p>
            <a:r>
              <a:rPr lang="ru-RU" sz="2400" dirty="0"/>
              <a:t>Психические заболевания, которые появились из-за Интернета и мобильных телефонов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04056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650" dirty="0" smtClean="0">
                <a:solidFill>
                  <a:schemeClr val="tx1"/>
                </a:solidFill>
              </a:rPr>
              <a:t>  </a:t>
            </a:r>
            <a:r>
              <a:rPr lang="ru-RU" sz="1700" dirty="0" smtClean="0">
                <a:solidFill>
                  <a:schemeClr val="tx1"/>
                </a:solidFill>
              </a:rPr>
              <a:t>Людям </a:t>
            </a:r>
            <a:r>
              <a:rPr lang="ru-RU" sz="1700" dirty="0">
                <a:solidFill>
                  <a:schemeClr val="tx1"/>
                </a:solidFill>
              </a:rPr>
              <a:t>становится всё сложнее читать длинные статьи со сложными предложениями и сконцентрироваться на содержании. И медики уверяют, что это далеко не последние последствия, которыми наградили нас современные технологии. И некоторые из них уже официально признаны </a:t>
            </a:r>
            <a:r>
              <a:rPr lang="ru-RU" sz="1700" dirty="0" smtClean="0">
                <a:solidFill>
                  <a:schemeClr val="tx1"/>
                </a:solidFill>
              </a:rPr>
              <a:t>заболеванием</a:t>
            </a:r>
            <a:r>
              <a:rPr lang="ru-RU" sz="1700" dirty="0">
                <a:solidFill>
                  <a:schemeClr val="tx1"/>
                </a:solidFill>
              </a:rPr>
              <a:t>:</a:t>
            </a:r>
          </a:p>
          <a:p>
            <a:r>
              <a:rPr lang="ru-RU" sz="1700" b="1" dirty="0" err="1">
                <a:solidFill>
                  <a:schemeClr val="tx1"/>
                </a:solidFill>
              </a:rPr>
              <a:t>Номофобия</a:t>
            </a:r>
            <a:r>
              <a:rPr lang="ru-RU" sz="1700" b="1" dirty="0">
                <a:solidFill>
                  <a:schemeClr val="tx1"/>
                </a:solidFill>
              </a:rPr>
              <a:t>, или страх остаться без мобильного </a:t>
            </a:r>
            <a:r>
              <a:rPr lang="ru-RU" sz="1700" b="1" dirty="0" smtClean="0">
                <a:solidFill>
                  <a:schemeClr val="tx1"/>
                </a:solidFill>
              </a:rPr>
              <a:t>телефона</a:t>
            </a:r>
            <a:r>
              <a:rPr lang="ru-RU" sz="1700" dirty="0" smtClean="0">
                <a:solidFill>
                  <a:schemeClr val="tx1"/>
                </a:solidFill>
              </a:rPr>
              <a:t>-  заболеванию </a:t>
            </a:r>
            <a:r>
              <a:rPr lang="ru-RU" sz="1700" dirty="0">
                <a:solidFill>
                  <a:schemeClr val="tx1"/>
                </a:solidFill>
              </a:rPr>
              <a:t>подвержены пользователи, которые старательно следят за развитием индустрии, и уделяют своему мобильному телефону более двух часов в день. </a:t>
            </a:r>
            <a:r>
              <a:rPr lang="ru-RU" sz="1700" dirty="0" smtClean="0">
                <a:solidFill>
                  <a:schemeClr val="tx1"/>
                </a:solidFill>
              </a:rPr>
              <a:t>В </a:t>
            </a:r>
            <a:r>
              <a:rPr lang="ru-RU" sz="1700" dirty="0">
                <a:solidFill>
                  <a:schemeClr val="tx1"/>
                </a:solidFill>
              </a:rPr>
              <a:t>клиническом случае заболевания человек без телефона впадает в настоящую панику.</a:t>
            </a:r>
          </a:p>
          <a:p>
            <a:r>
              <a:rPr lang="ru-RU" sz="1700" b="1" dirty="0" smtClean="0">
                <a:solidFill>
                  <a:schemeClr val="tx1"/>
                </a:solidFill>
              </a:rPr>
              <a:t>Синдром </a:t>
            </a:r>
            <a:r>
              <a:rPr lang="ru-RU" sz="1700" b="1" dirty="0">
                <a:solidFill>
                  <a:schemeClr val="tx1"/>
                </a:solidFill>
              </a:rPr>
              <a:t>фантомного </a:t>
            </a:r>
            <a:r>
              <a:rPr lang="ru-RU" sz="1700" b="1" dirty="0" smtClean="0">
                <a:solidFill>
                  <a:schemeClr val="tx1"/>
                </a:solidFill>
              </a:rPr>
              <a:t>звонка</a:t>
            </a:r>
            <a:r>
              <a:rPr lang="ru-RU" sz="1700" dirty="0" smtClean="0">
                <a:solidFill>
                  <a:schemeClr val="tx1"/>
                </a:solidFill>
              </a:rPr>
              <a:t>: фанаты </a:t>
            </a:r>
            <a:r>
              <a:rPr lang="ru-RU" sz="1700" dirty="0">
                <a:solidFill>
                  <a:schemeClr val="tx1"/>
                </a:solidFill>
              </a:rPr>
              <a:t>телефонов, также, часто подвержены синдрому фантомного звонка – у человека появляются слуховые и моторные галлюцинации, ему кажется, что телефон в кармане звонит или вибрирует, хотя ничего не самом деле не происходит</a:t>
            </a:r>
            <a:r>
              <a:rPr lang="ru-RU" sz="1700" dirty="0" smtClean="0">
                <a:solidFill>
                  <a:schemeClr val="tx1"/>
                </a:solidFill>
              </a:rPr>
              <a:t>.</a:t>
            </a:r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b="1" dirty="0" err="1">
                <a:solidFill>
                  <a:schemeClr val="tx1"/>
                </a:solidFill>
              </a:rPr>
              <a:t>Киберболезнь</a:t>
            </a:r>
            <a:r>
              <a:rPr lang="ru-RU" sz="1700" b="1" dirty="0">
                <a:solidFill>
                  <a:schemeClr val="tx1"/>
                </a:solidFill>
              </a:rPr>
              <a:t>, или «цифровая морская </a:t>
            </a:r>
            <a:r>
              <a:rPr lang="ru-RU" sz="1700" b="1" dirty="0" smtClean="0">
                <a:solidFill>
                  <a:schemeClr val="tx1"/>
                </a:solidFill>
              </a:rPr>
              <a:t>болезнь»: </a:t>
            </a:r>
            <a:r>
              <a:rPr lang="ru-RU" sz="1700" dirty="0">
                <a:solidFill>
                  <a:schemeClr val="tx1"/>
                </a:solidFill>
              </a:rPr>
              <a:t>б</a:t>
            </a:r>
            <a:r>
              <a:rPr lang="ru-RU" sz="1700" dirty="0" smtClean="0">
                <a:solidFill>
                  <a:schemeClr val="tx1"/>
                </a:solidFill>
              </a:rPr>
              <a:t>ольных </a:t>
            </a:r>
            <a:r>
              <a:rPr lang="ru-RU" sz="1700" dirty="0">
                <a:solidFill>
                  <a:schemeClr val="tx1"/>
                </a:solidFill>
              </a:rPr>
              <a:t>действительно «укачивает» от использования телефона – это поясняется визуальными эффектами интерфейса и расстройством вестибулярного </a:t>
            </a:r>
            <a:r>
              <a:rPr lang="ru-RU" sz="1700" dirty="0" smtClean="0">
                <a:solidFill>
                  <a:schemeClr val="tx1"/>
                </a:solidFill>
              </a:rPr>
              <a:t>аппарата. </a:t>
            </a:r>
          </a:p>
        </p:txBody>
      </p:sp>
    </p:spTree>
    <p:extLst>
      <p:ext uri="{BB962C8B-B14F-4D97-AF65-F5344CB8AC3E}">
        <p14:creationId xmlns:p14="http://schemas.microsoft.com/office/powerpoint/2010/main" val="40528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148</TotalTime>
  <Words>1761</Words>
  <Application>Microsoft Office PowerPoint</Application>
  <PresentationFormat>Экран (4:3)</PresentationFormat>
  <Paragraphs>92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Аптека</vt:lpstr>
      <vt:lpstr>Презентация PowerPoint</vt:lpstr>
      <vt:lpstr>Общее понятие сети интернет</vt:lpstr>
      <vt:lpstr>Общее понятие сети интернет</vt:lpstr>
      <vt:lpstr>Положительные стороны интернета</vt:lpstr>
      <vt:lpstr>Отрицательные стороны интернета</vt:lpstr>
      <vt:lpstr>Презентация PowerPoint</vt:lpstr>
      <vt:lpstr>Интернет-зависимость затмила наркоманию</vt:lpstr>
      <vt:lpstr>Интернет вызывает у подростков эмоциональное выгорание</vt:lpstr>
      <vt:lpstr>Психические заболевания, которые появились из-за Интернета и мобильных телефонов</vt:lpstr>
      <vt:lpstr>Психические заболевания, которые появились из-за Интернета и мобильных телефонов</vt:lpstr>
      <vt:lpstr>Интернет-зависимость затмила наркоманию</vt:lpstr>
      <vt:lpstr>Когда можно говорить о зависимости</vt:lpstr>
      <vt:lpstr>Игры сведут вас в могилу</vt:lpstr>
      <vt:lpstr>Последствия игромании</vt:lpstr>
      <vt:lpstr>Последствия игромании</vt:lpstr>
      <vt:lpstr>Чему «учат» детей в Youtube </vt:lpstr>
      <vt:lpstr>Зависимость от онлайн-порно вызывает нарушения психики</vt:lpstr>
      <vt:lpstr>Зависимость от онлайн-порно вызывает нарушения психики</vt:lpstr>
      <vt:lpstr>Как защитить детей от интернета</vt:lpstr>
      <vt:lpstr>Как защитить детей от интернета</vt:lpstr>
      <vt:lpstr>Источники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20</cp:revision>
  <dcterms:created xsi:type="dcterms:W3CDTF">2018-05-10T17:00:40Z</dcterms:created>
  <dcterms:modified xsi:type="dcterms:W3CDTF">2018-05-10T19:58:55Z</dcterms:modified>
</cp:coreProperties>
</file>