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14" r:id="rId1"/>
  </p:sldMasterIdLst>
  <p:notesMasterIdLst>
    <p:notesMasterId r:id="rId43"/>
  </p:notesMasterIdLst>
  <p:sldIdLst>
    <p:sldId id="256" r:id="rId2"/>
    <p:sldId id="257" r:id="rId3"/>
    <p:sldId id="258" r:id="rId4"/>
    <p:sldId id="259" r:id="rId5"/>
    <p:sldId id="271" r:id="rId6"/>
    <p:sldId id="260" r:id="rId7"/>
    <p:sldId id="270" r:id="rId8"/>
    <p:sldId id="261" r:id="rId9"/>
    <p:sldId id="265" r:id="rId10"/>
    <p:sldId id="262" r:id="rId11"/>
    <p:sldId id="263" r:id="rId12"/>
    <p:sldId id="264" r:id="rId13"/>
    <p:sldId id="266" r:id="rId14"/>
    <p:sldId id="267" r:id="rId15"/>
    <p:sldId id="268" r:id="rId16"/>
    <p:sldId id="269" r:id="rId17"/>
    <p:sldId id="272" r:id="rId18"/>
    <p:sldId id="273" r:id="rId19"/>
    <p:sldId id="274" r:id="rId20"/>
    <p:sldId id="277" r:id="rId21"/>
    <p:sldId id="275" r:id="rId22"/>
    <p:sldId id="276"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4" r:id="rId39"/>
    <p:sldId id="293" r:id="rId40"/>
    <p:sldId id="295" r:id="rId41"/>
    <p:sldId id="296" r:id="rId42"/>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81" d="100"/>
          <a:sy n="81" d="100"/>
        </p:scale>
        <p:origin x="96" y="55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notesMaster" Target="notesMasters/notes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ru-RU"/>
          </a:p>
        </p:txBody>
      </p:sp>
      <p:sp>
        <p:nvSpPr>
          <p:cNvPr id="3" name="Дата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02C352C-A9B2-4A03-86BD-E85CBF80895C}" type="datetimeFigureOut">
              <a:rPr lang="ru-RU" smtClean="0"/>
              <a:t>03.05.2018</a:t>
            </a:fld>
            <a:endParaRPr lang="ru-RU"/>
          </a:p>
        </p:txBody>
      </p:sp>
      <p:sp>
        <p:nvSpPr>
          <p:cNvPr id="4" name="Образ слайда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ru-RU"/>
          </a:p>
        </p:txBody>
      </p:sp>
      <p:sp>
        <p:nvSpPr>
          <p:cNvPr id="5" name="Заметки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ru-RU"/>
          </a:p>
        </p:txBody>
      </p:sp>
      <p:sp>
        <p:nvSpPr>
          <p:cNvPr id="6" name="Нижний колонтитул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ru-RU"/>
          </a:p>
        </p:txBody>
      </p:sp>
      <p:sp>
        <p:nvSpPr>
          <p:cNvPr id="7" name="Номер слайда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70FA9128-1089-414C-B31C-9C5FFEE6EC8D}" type="slidenum">
              <a:rPr lang="ru-RU" smtClean="0"/>
              <a:t>‹#›</a:t>
            </a:fld>
            <a:endParaRPr lang="ru-RU"/>
          </a:p>
        </p:txBody>
      </p:sp>
    </p:spTree>
    <p:extLst>
      <p:ext uri="{BB962C8B-B14F-4D97-AF65-F5344CB8AC3E}">
        <p14:creationId xmlns:p14="http://schemas.microsoft.com/office/powerpoint/2010/main" val="174859146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0FA9128-1089-414C-B31C-9C5FFEE6EC8D}" type="slidenum">
              <a:rPr lang="ru-RU" smtClean="0"/>
              <a:t>2</a:t>
            </a:fld>
            <a:endParaRPr lang="ru-RU"/>
          </a:p>
        </p:txBody>
      </p:sp>
    </p:spTree>
    <p:extLst>
      <p:ext uri="{BB962C8B-B14F-4D97-AF65-F5344CB8AC3E}">
        <p14:creationId xmlns:p14="http://schemas.microsoft.com/office/powerpoint/2010/main" val="132222845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0FA9128-1089-414C-B31C-9C5FFEE6EC8D}" type="slidenum">
              <a:rPr lang="ru-RU" smtClean="0"/>
              <a:t>19</a:t>
            </a:fld>
            <a:endParaRPr lang="ru-RU"/>
          </a:p>
        </p:txBody>
      </p:sp>
    </p:spTree>
    <p:extLst>
      <p:ext uri="{BB962C8B-B14F-4D97-AF65-F5344CB8AC3E}">
        <p14:creationId xmlns:p14="http://schemas.microsoft.com/office/powerpoint/2010/main" val="100420629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Образ слайда 1"/>
          <p:cNvSpPr>
            <a:spLocks noGrp="1" noRot="1" noChangeAspect="1"/>
          </p:cNvSpPr>
          <p:nvPr>
            <p:ph type="sldImg"/>
          </p:nvPr>
        </p:nvSpPr>
        <p:spPr/>
      </p:sp>
      <p:sp>
        <p:nvSpPr>
          <p:cNvPr id="3" name="Заметки 2"/>
          <p:cNvSpPr>
            <a:spLocks noGrp="1"/>
          </p:cNvSpPr>
          <p:nvPr>
            <p:ph type="body" idx="1"/>
          </p:nvPr>
        </p:nvSpPr>
        <p:spPr/>
        <p:txBody>
          <a:bodyPr/>
          <a:lstStyle/>
          <a:p>
            <a:endParaRPr lang="ru-RU" dirty="0"/>
          </a:p>
        </p:txBody>
      </p:sp>
      <p:sp>
        <p:nvSpPr>
          <p:cNvPr id="4" name="Номер слайда 3"/>
          <p:cNvSpPr>
            <a:spLocks noGrp="1"/>
          </p:cNvSpPr>
          <p:nvPr>
            <p:ph type="sldNum" sz="quarter" idx="10"/>
          </p:nvPr>
        </p:nvSpPr>
        <p:spPr/>
        <p:txBody>
          <a:bodyPr/>
          <a:lstStyle/>
          <a:p>
            <a:fld id="{70FA9128-1089-414C-B31C-9C5FFEE6EC8D}" type="slidenum">
              <a:rPr lang="ru-RU" smtClean="0"/>
              <a:t>31</a:t>
            </a:fld>
            <a:endParaRPr lang="ru-RU"/>
          </a:p>
        </p:txBody>
      </p:sp>
    </p:spTree>
    <p:extLst>
      <p:ext uri="{BB962C8B-B14F-4D97-AF65-F5344CB8AC3E}">
        <p14:creationId xmlns:p14="http://schemas.microsoft.com/office/powerpoint/2010/main" val="1726835912"/>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ctrTitle"/>
          </p:nvPr>
        </p:nvSpPr>
        <p:spPr>
          <a:xfrm>
            <a:off x="1371600" y="1803405"/>
            <a:ext cx="9448800" cy="1825096"/>
          </a:xfrm>
        </p:spPr>
        <p:txBody>
          <a:bodyPr anchor="b">
            <a:normAutofit/>
          </a:bodyPr>
          <a:lstStyle>
            <a:lvl1pPr algn="l">
              <a:defRPr sz="6000"/>
            </a:lvl1pPr>
          </a:lstStyle>
          <a:p>
            <a:r>
              <a:rPr lang="ru-RU" smtClean="0"/>
              <a:t>Образец заголовка</a:t>
            </a:r>
            <a:endParaRPr lang="en-US" dirty="0"/>
          </a:p>
        </p:txBody>
      </p:sp>
      <p:sp>
        <p:nvSpPr>
          <p:cNvPr id="3" name="Subtitle 2"/>
          <p:cNvSpPr>
            <a:spLocks noGrp="1"/>
          </p:cNvSpPr>
          <p:nvPr>
            <p:ph type="subTitle" idx="1"/>
          </p:nvPr>
        </p:nvSpPr>
        <p:spPr>
          <a:xfrm>
            <a:off x="1371600" y="3632201"/>
            <a:ext cx="9448800" cy="685800"/>
          </a:xfrm>
        </p:spPr>
        <p:txBody>
          <a:bodyPr>
            <a:normAutofit/>
          </a:bodyPr>
          <a:lstStyle>
            <a:lvl1pPr marL="0" indent="0" algn="l">
              <a:buNone/>
              <a:defRPr sz="20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ru-RU" smtClean="0"/>
              <a:t>Образец подзаголовка</a:t>
            </a:r>
            <a:endParaRPr lang="en-US" dirty="0"/>
          </a:p>
        </p:txBody>
      </p:sp>
      <p:sp>
        <p:nvSpPr>
          <p:cNvPr id="4" name="Date Placeholder 3"/>
          <p:cNvSpPr>
            <a:spLocks noGrp="1"/>
          </p:cNvSpPr>
          <p:nvPr>
            <p:ph type="dt" sz="half" idx="10"/>
          </p:nvPr>
        </p:nvSpPr>
        <p:spPr>
          <a:xfrm>
            <a:off x="7909561" y="4314328"/>
            <a:ext cx="2910840" cy="374642"/>
          </a:xfrm>
        </p:spPr>
        <p:txBody>
          <a:bodyPr/>
          <a:lstStyle/>
          <a:p>
            <a:fld id="{ACF27981-8A04-496E-9DA6-CDCD4E7511E4}" type="datetimeFigureOut">
              <a:rPr lang="ru-RU" smtClean="0"/>
              <a:t>03.05.2018</a:t>
            </a:fld>
            <a:endParaRPr lang="ru-RU"/>
          </a:p>
        </p:txBody>
      </p:sp>
      <p:sp>
        <p:nvSpPr>
          <p:cNvPr id="5" name="Footer Placeholder 4"/>
          <p:cNvSpPr>
            <a:spLocks noGrp="1"/>
          </p:cNvSpPr>
          <p:nvPr>
            <p:ph type="ftr" sz="quarter" idx="11"/>
          </p:nvPr>
        </p:nvSpPr>
        <p:spPr>
          <a:xfrm>
            <a:off x="1371600" y="4323845"/>
            <a:ext cx="6400800" cy="365125"/>
          </a:xfrm>
        </p:spPr>
        <p:txBody>
          <a:bodyPr/>
          <a:lstStyle/>
          <a:p>
            <a:endParaRPr lang="ru-RU"/>
          </a:p>
        </p:txBody>
      </p:sp>
      <p:sp>
        <p:nvSpPr>
          <p:cNvPr id="6" name="Slide Number Placeholder 5"/>
          <p:cNvSpPr>
            <a:spLocks noGrp="1"/>
          </p:cNvSpPr>
          <p:nvPr>
            <p:ph type="sldNum" sz="quarter" idx="12"/>
          </p:nvPr>
        </p:nvSpPr>
        <p:spPr>
          <a:xfrm>
            <a:off x="8077200" y="1430866"/>
            <a:ext cx="2743200" cy="365125"/>
          </a:xfrm>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72094602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Панорамная фотография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777" y="4697360"/>
            <a:ext cx="10822034" cy="819355"/>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681727" y="941439"/>
            <a:ext cx="10821840" cy="3478161"/>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5516715"/>
            <a:ext cx="10820400" cy="701969"/>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F27981-8A04-496E-9DA6-CDCD4E7511E4}" type="datetimeFigureOut">
              <a:rPr lang="ru-RU" smtClean="0"/>
              <a:t>03.05.2018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72670485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preserve="1">
  <p:cSld name="Заголовок и подпись">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2"/>
            <a:ext cx="10820400" cy="2802467"/>
          </a:xfrm>
        </p:spPr>
        <p:txBody>
          <a:bodyPr anchor="ctr"/>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9133"/>
            <a:ext cx="10130516" cy="999067"/>
          </a:xfrm>
        </p:spPr>
        <p:txBody>
          <a:bodyPr anchor="ct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ACF27981-8A04-496E-9DA6-CDCD4E7511E4}" type="datetimeFigureOut">
              <a:rPr lang="ru-RU" smtClean="0"/>
              <a:t>03.05.2018</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2076036192"/>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preserve="1">
  <p:cSld name="Цитата с подписью">
    <p:spTree>
      <p:nvGrpSpPr>
        <p:cNvPr id="1" name=""/>
        <p:cNvGrpSpPr/>
        <p:nvPr/>
      </p:nvGrpSpPr>
      <p:grpSpPr>
        <a:xfrm>
          <a:off x="0" y="0"/>
          <a:ext cx="0" cy="0"/>
          <a:chOff x="0" y="0"/>
          <a:chExt cx="0" cy="0"/>
        </a:xfrm>
      </p:grpSpPr>
      <p:pic>
        <p:nvPicPr>
          <p:cNvPr id="11" name="Picture 10"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67" y="753533"/>
            <a:ext cx="10151533" cy="2604495"/>
          </a:xfrm>
        </p:spPr>
        <p:txBody>
          <a:bodyPr anchor="ctr"/>
          <a:lstStyle>
            <a:lvl1pPr algn="l">
              <a:defRPr sz="3200"/>
            </a:lvl1pPr>
          </a:lstStyle>
          <a:p>
            <a:r>
              <a:rPr lang="ru-RU" smtClean="0"/>
              <a:t>Образец заголовка</a:t>
            </a:r>
            <a:endParaRPr lang="en-US" dirty="0"/>
          </a:p>
        </p:txBody>
      </p:sp>
      <p:sp>
        <p:nvSpPr>
          <p:cNvPr id="12" name="Text Placeholder 3"/>
          <p:cNvSpPr>
            <a:spLocks noGrp="1"/>
          </p:cNvSpPr>
          <p:nvPr>
            <p:ph type="body" sz="half" idx="13"/>
          </p:nvPr>
        </p:nvSpPr>
        <p:spPr>
          <a:xfrm>
            <a:off x="1303865" y="3365556"/>
            <a:ext cx="9592736" cy="444443"/>
          </a:xfrm>
        </p:spPr>
        <p:txBody>
          <a:bodyPr anchor="t">
            <a:normAutofit/>
          </a:bodyPr>
          <a:lstStyle>
            <a:lvl1pPr marL="0" indent="0">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4" name="Text Placeholder 3"/>
          <p:cNvSpPr>
            <a:spLocks noGrp="1"/>
          </p:cNvSpPr>
          <p:nvPr>
            <p:ph type="body" sz="half" idx="2"/>
          </p:nvPr>
        </p:nvSpPr>
        <p:spPr>
          <a:xfrm>
            <a:off x="1024467" y="3959862"/>
            <a:ext cx="10151533" cy="679871"/>
          </a:xfrm>
        </p:spPr>
        <p:txBody>
          <a:bodyPr anchor="ctr">
            <a:normAutofit/>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81000"/>
            <a:ext cx="2910840" cy="365125"/>
          </a:xfrm>
        </p:spPr>
        <p:txBody>
          <a:bodyPr/>
          <a:lstStyle>
            <a:lvl1pPr algn="r">
              <a:defRPr/>
            </a:lvl1pPr>
          </a:lstStyle>
          <a:p>
            <a:fld id="{ACF27981-8A04-496E-9DA6-CDCD4E7511E4}" type="datetimeFigureOut">
              <a:rPr lang="ru-RU" smtClean="0"/>
              <a:t>03.05.2018</a:t>
            </a:fld>
            <a:endParaRPr lang="ru-RU"/>
          </a:p>
        </p:txBody>
      </p:sp>
      <p:sp>
        <p:nvSpPr>
          <p:cNvPr id="6" name="Footer Placeholder 5"/>
          <p:cNvSpPr>
            <a:spLocks noGrp="1"/>
          </p:cNvSpPr>
          <p:nvPr>
            <p:ph type="ftr" sz="quarter" idx="11"/>
          </p:nvPr>
        </p:nvSpPr>
        <p:spPr>
          <a:xfrm>
            <a:off x="685800" y="379941"/>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5850639-E7B6-4935-88D8-E4986E15B60E}" type="slidenum">
              <a:rPr lang="ru-RU" smtClean="0"/>
              <a:t>‹#›</a:t>
            </a:fld>
            <a:endParaRPr lang="ru-RU"/>
          </a:p>
        </p:txBody>
      </p:sp>
      <p:sp>
        <p:nvSpPr>
          <p:cNvPr id="9" name="TextBox 8"/>
          <p:cNvSpPr txBox="1"/>
          <p:nvPr/>
        </p:nvSpPr>
        <p:spPr>
          <a:xfrm>
            <a:off x="476250" y="93345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0" name="TextBox 9"/>
          <p:cNvSpPr txBox="1"/>
          <p:nvPr/>
        </p:nvSpPr>
        <p:spPr>
          <a:xfrm>
            <a:off x="10984230" y="2701290"/>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04944959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preserve="1">
  <p:cSld name="Карточка имени">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1024495" y="1124701"/>
            <a:ext cx="10146186" cy="2511835"/>
          </a:xfrm>
        </p:spPr>
        <p:txBody>
          <a:bodyPr anchor="b"/>
          <a:lstStyle>
            <a:lvl1pPr algn="l">
              <a:defRPr sz="3200"/>
            </a:lvl1pPr>
          </a:lstStyle>
          <a:p>
            <a:r>
              <a:rPr lang="ru-RU" smtClean="0"/>
              <a:t>Образец заголовка</a:t>
            </a:r>
            <a:endParaRPr lang="en-US" dirty="0"/>
          </a:p>
        </p:txBody>
      </p:sp>
      <p:sp>
        <p:nvSpPr>
          <p:cNvPr id="4" name="Text Placeholder 3"/>
          <p:cNvSpPr>
            <a:spLocks noGrp="1"/>
          </p:cNvSpPr>
          <p:nvPr>
            <p:ph type="body" sz="half" idx="2"/>
          </p:nvPr>
        </p:nvSpPr>
        <p:spPr>
          <a:xfrm>
            <a:off x="1024467" y="3648315"/>
            <a:ext cx="10144654" cy="999885"/>
          </a:xfrm>
        </p:spPr>
        <p:txBody>
          <a:bodyPr anchor="t"/>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a:xfrm>
            <a:off x="7814452" y="378883"/>
            <a:ext cx="2910840" cy="365125"/>
          </a:xfrm>
        </p:spPr>
        <p:txBody>
          <a:bodyPr/>
          <a:lstStyle>
            <a:lvl1pPr algn="r">
              <a:defRPr/>
            </a:lvl1pPr>
          </a:lstStyle>
          <a:p>
            <a:fld id="{ACF27981-8A04-496E-9DA6-CDCD4E7511E4}" type="datetimeFigureOut">
              <a:rPr lang="ru-RU" smtClean="0"/>
              <a:t>03.05.2018</a:t>
            </a:fld>
            <a:endParaRPr lang="ru-RU"/>
          </a:p>
        </p:txBody>
      </p:sp>
      <p:sp>
        <p:nvSpPr>
          <p:cNvPr id="6" name="Footer Placeholder 5"/>
          <p:cNvSpPr>
            <a:spLocks noGrp="1"/>
          </p:cNvSpPr>
          <p:nvPr>
            <p:ph type="ftr" sz="quarter" idx="11"/>
          </p:nvPr>
        </p:nvSpPr>
        <p:spPr>
          <a:xfrm>
            <a:off x="685800" y="378883"/>
            <a:ext cx="6991492" cy="365125"/>
          </a:xfrm>
        </p:spPr>
        <p:txBody>
          <a:bodyPr/>
          <a:lstStyle/>
          <a:p>
            <a:endParaRPr lang="ru-RU"/>
          </a:p>
        </p:txBody>
      </p:sp>
      <p:sp>
        <p:nvSpPr>
          <p:cNvPr id="7" name="Slide Number Placeholder 6"/>
          <p:cNvSpPr>
            <a:spLocks noGrp="1"/>
          </p:cNvSpPr>
          <p:nvPr>
            <p:ph type="sldNum" sz="quarter" idx="12"/>
          </p:nvPr>
        </p:nvSpPr>
        <p:spPr>
          <a:xfrm>
            <a:off x="10862452" y="381000"/>
            <a:ext cx="643748" cy="365125"/>
          </a:xfrm>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321124730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Три колонки">
    <p:spTree>
      <p:nvGrpSpPr>
        <p:cNvPr id="1" name=""/>
        <p:cNvGrpSpPr/>
        <p:nvPr/>
      </p:nvGrpSpPr>
      <p:grpSpPr>
        <a:xfrm>
          <a:off x="0" y="0"/>
          <a:ext cx="0" cy="0"/>
          <a:chOff x="0" y="0"/>
          <a:chExt cx="0" cy="0"/>
        </a:xfrm>
      </p:grpSpPr>
      <p:sp>
        <p:nvSpPr>
          <p:cNvPr id="15" name="Title 1"/>
          <p:cNvSpPr>
            <a:spLocks noGrp="1"/>
          </p:cNvSpPr>
          <p:nvPr>
            <p:ph type="title"/>
          </p:nvPr>
        </p:nvSpPr>
        <p:spPr>
          <a:xfrm>
            <a:off x="2895600" y="761999"/>
            <a:ext cx="8610599" cy="1303867"/>
          </a:xfrm>
        </p:spPr>
        <p:txBody>
          <a:bodyPr/>
          <a:lstStyle/>
          <a:p>
            <a:r>
              <a:rPr lang="ru-RU" smtClean="0"/>
              <a:t>Образец заголовка</a:t>
            </a:r>
            <a:endParaRPr lang="en-US" dirty="0"/>
          </a:p>
        </p:txBody>
      </p:sp>
      <p:sp>
        <p:nvSpPr>
          <p:cNvPr id="7" name="Text Placeholder 2"/>
          <p:cNvSpPr>
            <a:spLocks noGrp="1"/>
          </p:cNvSpPr>
          <p:nvPr>
            <p:ph type="body" idx="1"/>
          </p:nvPr>
        </p:nvSpPr>
        <p:spPr>
          <a:xfrm>
            <a:off x="685800" y="2202080"/>
            <a:ext cx="3456432" cy="617320"/>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8" name="Text Placeholder 3"/>
          <p:cNvSpPr>
            <a:spLocks noGrp="1"/>
          </p:cNvSpPr>
          <p:nvPr>
            <p:ph type="body" sz="half" idx="15"/>
          </p:nvPr>
        </p:nvSpPr>
        <p:spPr>
          <a:xfrm>
            <a:off x="685799"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9" name="Text Placeholder 4"/>
          <p:cNvSpPr>
            <a:spLocks noGrp="1"/>
          </p:cNvSpPr>
          <p:nvPr>
            <p:ph type="body" sz="quarter" idx="3"/>
          </p:nvPr>
        </p:nvSpPr>
        <p:spPr>
          <a:xfrm>
            <a:off x="4368800" y="2201333"/>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0" name="Text Placeholder 3"/>
          <p:cNvSpPr>
            <a:spLocks noGrp="1"/>
          </p:cNvSpPr>
          <p:nvPr>
            <p:ph type="body" sz="half" idx="16"/>
          </p:nvPr>
        </p:nvSpPr>
        <p:spPr>
          <a:xfrm>
            <a:off x="4366858" y="2904067"/>
            <a:ext cx="3456432" cy="3314618"/>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11" name="Text Placeholder 4"/>
          <p:cNvSpPr>
            <a:spLocks noGrp="1"/>
          </p:cNvSpPr>
          <p:nvPr>
            <p:ph type="body" sz="quarter" idx="13"/>
          </p:nvPr>
        </p:nvSpPr>
        <p:spPr>
          <a:xfrm>
            <a:off x="8051800" y="2192866"/>
            <a:ext cx="3456432" cy="626534"/>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12" name="Text Placeholder 3"/>
          <p:cNvSpPr>
            <a:spLocks noGrp="1"/>
          </p:cNvSpPr>
          <p:nvPr>
            <p:ph type="body" sz="half" idx="17"/>
          </p:nvPr>
        </p:nvSpPr>
        <p:spPr>
          <a:xfrm>
            <a:off x="8051801" y="2904565"/>
            <a:ext cx="3456432" cy="3314132"/>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ACF27981-8A04-496E-9DA6-CDCD4E7511E4}" type="datetimeFigureOut">
              <a:rPr lang="ru-RU" smtClean="0"/>
              <a:t>03.05.2018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3114517667"/>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Столбец с тремя рисунками">
    <p:spTree>
      <p:nvGrpSpPr>
        <p:cNvPr id="1" name=""/>
        <p:cNvGrpSpPr/>
        <p:nvPr/>
      </p:nvGrpSpPr>
      <p:grpSpPr>
        <a:xfrm>
          <a:off x="0" y="0"/>
          <a:ext cx="0" cy="0"/>
          <a:chOff x="0" y="0"/>
          <a:chExt cx="0" cy="0"/>
        </a:xfrm>
      </p:grpSpPr>
      <p:sp>
        <p:nvSpPr>
          <p:cNvPr id="30" name="Title 1"/>
          <p:cNvSpPr>
            <a:spLocks noGrp="1"/>
          </p:cNvSpPr>
          <p:nvPr>
            <p:ph type="title"/>
          </p:nvPr>
        </p:nvSpPr>
        <p:spPr>
          <a:xfrm>
            <a:off x="2895600" y="762000"/>
            <a:ext cx="8610599" cy="1295400"/>
          </a:xfrm>
        </p:spPr>
        <p:txBody>
          <a:bodyPr/>
          <a:lstStyle/>
          <a:p>
            <a:r>
              <a:rPr lang="ru-RU" smtClean="0"/>
              <a:t>Образец заголовка</a:t>
            </a:r>
            <a:endParaRPr lang="en-US" dirty="0"/>
          </a:p>
        </p:txBody>
      </p:sp>
      <p:sp>
        <p:nvSpPr>
          <p:cNvPr id="19" name="Text Placeholder 2"/>
          <p:cNvSpPr>
            <a:spLocks noGrp="1"/>
          </p:cNvSpPr>
          <p:nvPr>
            <p:ph type="body" idx="1"/>
          </p:nvPr>
        </p:nvSpPr>
        <p:spPr>
          <a:xfrm>
            <a:off x="688618" y="4191000"/>
            <a:ext cx="3451582"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0" name="Picture Placeholder 2"/>
          <p:cNvSpPr>
            <a:spLocks noGrp="1" noChangeAspect="1"/>
          </p:cNvSpPr>
          <p:nvPr>
            <p:ph type="pic" idx="15"/>
          </p:nvPr>
        </p:nvSpPr>
        <p:spPr>
          <a:xfrm>
            <a:off x="688618" y="2362200"/>
            <a:ext cx="3451582"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1" name="Text Placeholder 3"/>
          <p:cNvSpPr>
            <a:spLocks noGrp="1"/>
          </p:cNvSpPr>
          <p:nvPr>
            <p:ph type="body" sz="half" idx="18"/>
          </p:nvPr>
        </p:nvSpPr>
        <p:spPr>
          <a:xfrm>
            <a:off x="688618" y="4873764"/>
            <a:ext cx="3451582"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2" name="Text Placeholder 4"/>
          <p:cNvSpPr>
            <a:spLocks noGrp="1"/>
          </p:cNvSpPr>
          <p:nvPr>
            <p:ph type="body" sz="quarter" idx="3"/>
          </p:nvPr>
        </p:nvSpPr>
        <p:spPr>
          <a:xfrm>
            <a:off x="4374263" y="4191000"/>
            <a:ext cx="3448935"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3" name="Picture Placeholder 2"/>
          <p:cNvSpPr>
            <a:spLocks noGrp="1" noChangeAspect="1"/>
          </p:cNvSpPr>
          <p:nvPr>
            <p:ph type="pic" idx="21"/>
          </p:nvPr>
        </p:nvSpPr>
        <p:spPr>
          <a:xfrm>
            <a:off x="4374263" y="2362200"/>
            <a:ext cx="3448936"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4" name="Text Placeholder 3"/>
          <p:cNvSpPr>
            <a:spLocks noGrp="1"/>
          </p:cNvSpPr>
          <p:nvPr>
            <p:ph type="body" sz="half" idx="19"/>
          </p:nvPr>
        </p:nvSpPr>
        <p:spPr>
          <a:xfrm>
            <a:off x="4374264" y="4873763"/>
            <a:ext cx="344893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25" name="Text Placeholder 4"/>
          <p:cNvSpPr>
            <a:spLocks noGrp="1"/>
          </p:cNvSpPr>
          <p:nvPr>
            <p:ph type="body" sz="quarter" idx="13"/>
          </p:nvPr>
        </p:nvSpPr>
        <p:spPr>
          <a:xfrm>
            <a:off x="8049731" y="4191000"/>
            <a:ext cx="3456469" cy="682765"/>
          </a:xfrm>
        </p:spPr>
        <p:txBody>
          <a:bodyPr anchor="b">
            <a:noAutofit/>
          </a:bodyPr>
          <a:lstStyle>
            <a:lvl1pPr marL="0" indent="0">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26" name="Picture Placeholder 2"/>
          <p:cNvSpPr>
            <a:spLocks noGrp="1" noChangeAspect="1"/>
          </p:cNvSpPr>
          <p:nvPr>
            <p:ph type="pic" idx="22"/>
          </p:nvPr>
        </p:nvSpPr>
        <p:spPr>
          <a:xfrm>
            <a:off x="8049855" y="2362200"/>
            <a:ext cx="3447878" cy="1524000"/>
          </a:xfrm>
          <a:prstGeom prst="roundRect">
            <a:avLst>
              <a:gd name="adj" fmla="val 0"/>
            </a:avLst>
          </a:prstGeom>
          <a:effectLst>
            <a:outerShdw blurRad="50800" dist="50800" dir="5400000" algn="tl" rotWithShape="0">
              <a:srgbClr val="000000">
                <a:alpha val="43000"/>
              </a:srgbClr>
            </a:out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ru-RU" smtClean="0"/>
              <a:t>Вставка рисунка</a:t>
            </a:r>
            <a:endParaRPr lang="en-US" dirty="0"/>
          </a:p>
        </p:txBody>
      </p:sp>
      <p:sp>
        <p:nvSpPr>
          <p:cNvPr id="27" name="Text Placeholder 3"/>
          <p:cNvSpPr>
            <a:spLocks noGrp="1"/>
          </p:cNvSpPr>
          <p:nvPr>
            <p:ph type="body" sz="half" idx="20"/>
          </p:nvPr>
        </p:nvSpPr>
        <p:spPr>
          <a:xfrm>
            <a:off x="8049731" y="4873761"/>
            <a:ext cx="3452445" cy="1344921"/>
          </a:xfrm>
        </p:spPr>
        <p:txBody>
          <a:bodyPr anchor="t">
            <a:normAutofit/>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ru-RU" smtClean="0"/>
              <a:t>Образец текста</a:t>
            </a:r>
          </a:p>
        </p:txBody>
      </p:sp>
      <p:sp>
        <p:nvSpPr>
          <p:cNvPr id="3" name="Date Placeholder 2"/>
          <p:cNvSpPr>
            <a:spLocks noGrp="1"/>
          </p:cNvSpPr>
          <p:nvPr>
            <p:ph type="dt" sz="half" idx="10"/>
          </p:nvPr>
        </p:nvSpPr>
        <p:spPr/>
        <p:txBody>
          <a:bodyPr/>
          <a:lstStyle/>
          <a:p>
            <a:fld id="{ACF27981-8A04-496E-9DA6-CDCD4E7511E4}" type="datetimeFigureOut">
              <a:rPr lang="ru-RU" smtClean="0"/>
              <a:t>03.05.2018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225939802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685800" y="2194559"/>
            <a:ext cx="10820400" cy="40241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CF27981-8A04-496E-9DA6-CDCD4E7511E4}" type="datetimeFigureOut">
              <a:rPr lang="ru-RU" smtClean="0"/>
              <a:t>03.05.2018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4129279690"/>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vertTitleAndTx" preserve="1">
  <p:cSld name="Вертикальный заголовок и текст">
    <p:spTree>
      <p:nvGrpSpPr>
        <p:cNvPr id="1" name=""/>
        <p:cNvGrpSpPr/>
        <p:nvPr/>
      </p:nvGrpSpPr>
      <p:grpSpPr>
        <a:xfrm>
          <a:off x="0" y="0"/>
          <a:ext cx="0" cy="0"/>
          <a:chOff x="0" y="0"/>
          <a:chExt cx="0" cy="0"/>
        </a:xfrm>
      </p:grpSpPr>
      <p:pic>
        <p:nvPicPr>
          <p:cNvPr id="9" name="Picture 8"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Vertical Title 1"/>
          <p:cNvSpPr>
            <a:spLocks noGrp="1"/>
          </p:cNvSpPr>
          <p:nvPr>
            <p:ph type="title" orient="vert"/>
          </p:nvPr>
        </p:nvSpPr>
        <p:spPr>
          <a:xfrm>
            <a:off x="9448800" y="745066"/>
            <a:ext cx="2057400" cy="3903133"/>
          </a:xfrm>
        </p:spPr>
        <p:txBody>
          <a:bodyPr vert="eaVert"/>
          <a:lstStyle>
            <a:lvl1pPr algn="l">
              <a:defRPr/>
            </a:lvl1pPr>
          </a:lstStyle>
          <a:p>
            <a:r>
              <a:rPr lang="ru-RU" smtClean="0"/>
              <a:t>Образец заголовка</a:t>
            </a:r>
            <a:endParaRPr lang="en-US" dirty="0"/>
          </a:p>
        </p:txBody>
      </p:sp>
      <p:sp>
        <p:nvSpPr>
          <p:cNvPr id="3" name="Vertical Text Placeholder 2"/>
          <p:cNvSpPr>
            <a:spLocks noGrp="1"/>
          </p:cNvSpPr>
          <p:nvPr>
            <p:ph type="body" orient="vert" idx="1"/>
          </p:nvPr>
        </p:nvSpPr>
        <p:spPr>
          <a:xfrm>
            <a:off x="1024466" y="745067"/>
            <a:ext cx="8204201" cy="3903133"/>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a:xfrm>
            <a:off x="7814452" y="379941"/>
            <a:ext cx="2910840" cy="365125"/>
          </a:xfrm>
        </p:spPr>
        <p:txBody>
          <a:bodyPr/>
          <a:lstStyle>
            <a:lvl1pPr algn="r">
              <a:defRPr/>
            </a:lvl1pPr>
          </a:lstStyle>
          <a:p>
            <a:fld id="{ACF27981-8A04-496E-9DA6-CDCD4E7511E4}" type="datetimeFigureOut">
              <a:rPr lang="ru-RU" smtClean="0"/>
              <a:t>03.05.2018</a:t>
            </a:fld>
            <a:endParaRPr lang="ru-RU"/>
          </a:p>
        </p:txBody>
      </p:sp>
      <p:sp>
        <p:nvSpPr>
          <p:cNvPr id="5" name="Footer Placeholder 4"/>
          <p:cNvSpPr>
            <a:spLocks noGrp="1"/>
          </p:cNvSpPr>
          <p:nvPr>
            <p:ph type="ftr" sz="quarter" idx="11"/>
          </p:nvPr>
        </p:nvSpPr>
        <p:spPr>
          <a:xfrm>
            <a:off x="685800" y="381000"/>
            <a:ext cx="6991492" cy="36512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402848586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10"/>
          </p:nvPr>
        </p:nvSpPr>
        <p:spPr/>
        <p:txBody>
          <a:bodyPr/>
          <a:lstStyle/>
          <a:p>
            <a:fld id="{ACF27981-8A04-496E-9DA6-CDCD4E7511E4}" type="datetimeFigureOut">
              <a:rPr lang="ru-RU" smtClean="0"/>
              <a:t>03.05.2018</a:t>
            </a:fld>
            <a:endParaRPr lang="ru-RU"/>
          </a:p>
        </p:txBody>
      </p:sp>
      <p:sp>
        <p:nvSpPr>
          <p:cNvPr id="5" name="Footer Placeholder 4"/>
          <p:cNvSpPr>
            <a:spLocks noGrp="1"/>
          </p:cNvSpPr>
          <p:nvPr>
            <p:ph type="ftr" sz="quarter" idx="11"/>
          </p:nvPr>
        </p:nvSpPr>
        <p:spPr/>
        <p:txBody>
          <a:bodyPr/>
          <a:lstStyle/>
          <a:p>
            <a:endParaRPr lang="ru-RU"/>
          </a:p>
        </p:txBody>
      </p:sp>
      <p:sp>
        <p:nvSpPr>
          <p:cNvPr id="6" name="Slide Number Placeholder 5"/>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281075176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Заголовок раздела">
    <p:spTree>
      <p:nvGrpSpPr>
        <p:cNvPr id="1" name=""/>
        <p:cNvGrpSpPr/>
        <p:nvPr/>
      </p:nvGrpSpPr>
      <p:grpSpPr>
        <a:xfrm>
          <a:off x="0" y="0"/>
          <a:ext cx="0" cy="0"/>
          <a:chOff x="0" y="0"/>
          <a:chExt cx="0" cy="0"/>
        </a:xfrm>
      </p:grpSpPr>
      <p:pic>
        <p:nvPicPr>
          <p:cNvPr id="8" name="Picture 7" descr="C3-HD-BTM.pn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4375150"/>
            <a:ext cx="12192000" cy="2482850"/>
          </a:xfrm>
          <a:prstGeom prst="rect">
            <a:avLst/>
          </a:prstGeom>
        </p:spPr>
      </p:pic>
      <p:sp>
        <p:nvSpPr>
          <p:cNvPr id="2" name="Title 1"/>
          <p:cNvSpPr>
            <a:spLocks noGrp="1"/>
          </p:cNvSpPr>
          <p:nvPr>
            <p:ph type="title"/>
          </p:nvPr>
        </p:nvSpPr>
        <p:spPr>
          <a:xfrm>
            <a:off x="685800" y="753533"/>
            <a:ext cx="10820399" cy="2801935"/>
          </a:xfrm>
        </p:spPr>
        <p:txBody>
          <a:bodyPr anchor="b">
            <a:normAutofit/>
          </a:bodyPr>
          <a:lstStyle>
            <a:lvl1pPr algn="r">
              <a:defRPr sz="4000"/>
            </a:lvl1pPr>
          </a:lstStyle>
          <a:p>
            <a:r>
              <a:rPr lang="ru-RU" smtClean="0"/>
              <a:t>Образец заголовка</a:t>
            </a:r>
            <a:endParaRPr lang="en-US" dirty="0"/>
          </a:p>
        </p:txBody>
      </p:sp>
      <p:sp>
        <p:nvSpPr>
          <p:cNvPr id="3" name="Text Placeholder 2"/>
          <p:cNvSpPr>
            <a:spLocks noGrp="1"/>
          </p:cNvSpPr>
          <p:nvPr>
            <p:ph type="body" idx="1"/>
          </p:nvPr>
        </p:nvSpPr>
        <p:spPr>
          <a:xfrm>
            <a:off x="1024467" y="3641725"/>
            <a:ext cx="10490200" cy="955675"/>
          </a:xfrm>
        </p:spPr>
        <p:txBody>
          <a:bodyPr>
            <a:normAutofit/>
          </a:bodyPr>
          <a:lstStyle>
            <a:lvl1pPr marL="0" indent="0" algn="r">
              <a:buNone/>
              <a:defRPr sz="22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ru-RU" smtClean="0"/>
              <a:t>Образец текста</a:t>
            </a:r>
          </a:p>
        </p:txBody>
      </p:sp>
      <p:sp>
        <p:nvSpPr>
          <p:cNvPr id="4" name="Date Placeholder 3"/>
          <p:cNvSpPr>
            <a:spLocks noGrp="1"/>
          </p:cNvSpPr>
          <p:nvPr>
            <p:ph type="dt" sz="half" idx="10"/>
          </p:nvPr>
        </p:nvSpPr>
        <p:spPr>
          <a:xfrm>
            <a:off x="7814452" y="381000"/>
            <a:ext cx="2910840" cy="365125"/>
          </a:xfrm>
        </p:spPr>
        <p:txBody>
          <a:bodyPr/>
          <a:lstStyle>
            <a:lvl1pPr algn="r">
              <a:defRPr/>
            </a:lvl1pPr>
          </a:lstStyle>
          <a:p>
            <a:fld id="{ACF27981-8A04-496E-9DA6-CDCD4E7511E4}" type="datetimeFigureOut">
              <a:rPr lang="ru-RU" smtClean="0"/>
              <a:t>03.05.2018</a:t>
            </a:fld>
            <a:endParaRPr lang="ru-RU"/>
          </a:p>
        </p:txBody>
      </p:sp>
      <p:sp>
        <p:nvSpPr>
          <p:cNvPr id="5" name="Footer Placeholder 4"/>
          <p:cNvSpPr>
            <a:spLocks noGrp="1"/>
          </p:cNvSpPr>
          <p:nvPr>
            <p:ph type="ftr" sz="quarter" idx="11"/>
          </p:nvPr>
        </p:nvSpPr>
        <p:spPr>
          <a:xfrm>
            <a:off x="685800" y="381001"/>
            <a:ext cx="6991492" cy="364065"/>
          </a:xfrm>
        </p:spPr>
        <p:txBody>
          <a:bodyPr/>
          <a:lstStyle/>
          <a:p>
            <a:endParaRPr lang="ru-RU"/>
          </a:p>
        </p:txBody>
      </p:sp>
      <p:sp>
        <p:nvSpPr>
          <p:cNvPr id="6" name="Slide Number Placeholder 5"/>
          <p:cNvSpPr>
            <a:spLocks noGrp="1"/>
          </p:cNvSpPr>
          <p:nvPr>
            <p:ph type="sldNum" sz="quarter" idx="12"/>
          </p:nvPr>
        </p:nvSpPr>
        <p:spPr>
          <a:xfrm>
            <a:off x="10862452" y="381000"/>
            <a:ext cx="643748" cy="365125"/>
          </a:xfrm>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40085673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Content Placeholder 2"/>
          <p:cNvSpPr>
            <a:spLocks noGrp="1"/>
          </p:cNvSpPr>
          <p:nvPr>
            <p:ph sz="half" idx="1"/>
          </p:nvPr>
        </p:nvSpPr>
        <p:spPr>
          <a:xfrm>
            <a:off x="6858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Content Placeholder 3"/>
          <p:cNvSpPr>
            <a:spLocks noGrp="1"/>
          </p:cNvSpPr>
          <p:nvPr>
            <p:ph sz="half" idx="2"/>
          </p:nvPr>
        </p:nvSpPr>
        <p:spPr>
          <a:xfrm>
            <a:off x="6172200" y="2194559"/>
            <a:ext cx="5334000" cy="4024125"/>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Date Placeholder 4"/>
          <p:cNvSpPr>
            <a:spLocks noGrp="1"/>
          </p:cNvSpPr>
          <p:nvPr>
            <p:ph type="dt" sz="half" idx="10"/>
          </p:nvPr>
        </p:nvSpPr>
        <p:spPr/>
        <p:txBody>
          <a:bodyPr/>
          <a:lstStyle/>
          <a:p>
            <a:fld id="{ACF27981-8A04-496E-9DA6-CDCD4E7511E4}" type="datetimeFigureOut">
              <a:rPr lang="ru-RU" smtClean="0"/>
              <a:t>03.05.2018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267521791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Title 1"/>
          <p:cNvSpPr>
            <a:spLocks noGrp="1"/>
          </p:cNvSpPr>
          <p:nvPr>
            <p:ph type="title"/>
          </p:nvPr>
        </p:nvSpPr>
        <p:spPr>
          <a:xfrm>
            <a:off x="2895600" y="762000"/>
            <a:ext cx="8610600" cy="1295400"/>
          </a:xfrm>
        </p:spPr>
        <p:txBody>
          <a:bodyPr/>
          <a:lstStyle/>
          <a:p>
            <a:r>
              <a:rPr lang="ru-RU" smtClean="0"/>
              <a:t>Образец заголовка</a:t>
            </a:r>
            <a:endParaRPr lang="en-US" dirty="0"/>
          </a:p>
        </p:txBody>
      </p:sp>
      <p:sp>
        <p:nvSpPr>
          <p:cNvPr id="3" name="Text Placeholder 2"/>
          <p:cNvSpPr>
            <a:spLocks noGrp="1"/>
          </p:cNvSpPr>
          <p:nvPr>
            <p:ph type="body" idx="1"/>
          </p:nvPr>
        </p:nvSpPr>
        <p:spPr>
          <a:xfrm>
            <a:off x="914409" y="2183802"/>
            <a:ext cx="5079991"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4" name="Content Placeholder 3"/>
          <p:cNvSpPr>
            <a:spLocks noGrp="1"/>
          </p:cNvSpPr>
          <p:nvPr>
            <p:ph sz="half" idx="2"/>
          </p:nvPr>
        </p:nvSpPr>
        <p:spPr>
          <a:xfrm>
            <a:off x="685800" y="3132666"/>
            <a:ext cx="5311775"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5" name="Text Placeholder 4"/>
          <p:cNvSpPr>
            <a:spLocks noGrp="1"/>
          </p:cNvSpPr>
          <p:nvPr>
            <p:ph type="body" sz="quarter" idx="3"/>
          </p:nvPr>
        </p:nvSpPr>
        <p:spPr>
          <a:xfrm>
            <a:off x="6400800" y="2183802"/>
            <a:ext cx="5105400" cy="823912"/>
          </a:xfrm>
        </p:spPr>
        <p:txBody>
          <a:bodyPr anchor="b">
            <a:norm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ru-RU" smtClean="0"/>
              <a:t>Образец текста</a:t>
            </a:r>
          </a:p>
        </p:txBody>
      </p:sp>
      <p:sp>
        <p:nvSpPr>
          <p:cNvPr id="6" name="Content Placeholder 5"/>
          <p:cNvSpPr>
            <a:spLocks noGrp="1"/>
          </p:cNvSpPr>
          <p:nvPr>
            <p:ph sz="quarter" idx="4"/>
          </p:nvPr>
        </p:nvSpPr>
        <p:spPr>
          <a:xfrm>
            <a:off x="6172200" y="3132666"/>
            <a:ext cx="5334000" cy="3086019"/>
          </a:xfrm>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7" name="Date Placeholder 6"/>
          <p:cNvSpPr>
            <a:spLocks noGrp="1"/>
          </p:cNvSpPr>
          <p:nvPr>
            <p:ph type="dt" sz="half" idx="10"/>
          </p:nvPr>
        </p:nvSpPr>
        <p:spPr/>
        <p:txBody>
          <a:bodyPr/>
          <a:lstStyle/>
          <a:p>
            <a:fld id="{ACF27981-8A04-496E-9DA6-CDCD4E7511E4}" type="datetimeFigureOut">
              <a:rPr lang="ru-RU" smtClean="0"/>
              <a:t>03.05.2018</a:t>
            </a:fld>
            <a:endParaRPr lang="ru-RU"/>
          </a:p>
        </p:txBody>
      </p:sp>
      <p:sp>
        <p:nvSpPr>
          <p:cNvPr id="8" name="Footer Placeholder 7"/>
          <p:cNvSpPr>
            <a:spLocks noGrp="1"/>
          </p:cNvSpPr>
          <p:nvPr>
            <p:ph type="ftr" sz="quarter" idx="11"/>
          </p:nvPr>
        </p:nvSpPr>
        <p:spPr/>
        <p:txBody>
          <a:bodyPr/>
          <a:lstStyle/>
          <a:p>
            <a:endParaRPr lang="ru-RU"/>
          </a:p>
        </p:txBody>
      </p:sp>
      <p:sp>
        <p:nvSpPr>
          <p:cNvPr id="9" name="Slide Number Placeholder 8"/>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425942383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ru-RU" smtClean="0"/>
              <a:t>Образец заголовка</a:t>
            </a:r>
            <a:endParaRPr lang="en-US" dirty="0"/>
          </a:p>
        </p:txBody>
      </p:sp>
      <p:sp>
        <p:nvSpPr>
          <p:cNvPr id="3" name="Date Placeholder 2"/>
          <p:cNvSpPr>
            <a:spLocks noGrp="1"/>
          </p:cNvSpPr>
          <p:nvPr>
            <p:ph type="dt" sz="half" idx="10"/>
          </p:nvPr>
        </p:nvSpPr>
        <p:spPr/>
        <p:txBody>
          <a:bodyPr/>
          <a:lstStyle/>
          <a:p>
            <a:fld id="{ACF27981-8A04-496E-9DA6-CDCD4E7511E4}" type="datetimeFigureOut">
              <a:rPr lang="ru-RU" smtClean="0"/>
              <a:t>03.05.2018</a:t>
            </a:fld>
            <a:endParaRPr lang="ru-RU"/>
          </a:p>
        </p:txBody>
      </p:sp>
      <p:sp>
        <p:nvSpPr>
          <p:cNvPr id="4" name="Footer Placeholder 3"/>
          <p:cNvSpPr>
            <a:spLocks noGrp="1"/>
          </p:cNvSpPr>
          <p:nvPr>
            <p:ph type="ftr" sz="quarter" idx="11"/>
          </p:nvPr>
        </p:nvSpPr>
        <p:spPr/>
        <p:txBody>
          <a:bodyPr/>
          <a:lstStyle/>
          <a:p>
            <a:endParaRPr lang="ru-RU"/>
          </a:p>
        </p:txBody>
      </p:sp>
      <p:sp>
        <p:nvSpPr>
          <p:cNvPr id="5" name="Slide Number Placeholder 4"/>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148465745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ACF27981-8A04-496E-9DA6-CDCD4E7511E4}" type="datetimeFigureOut">
              <a:rPr lang="ru-RU" smtClean="0"/>
              <a:t>03.05.2018</a:t>
            </a:fld>
            <a:endParaRPr lang="ru-RU"/>
          </a:p>
        </p:txBody>
      </p:sp>
      <p:sp>
        <p:nvSpPr>
          <p:cNvPr id="3" name="Footer Placeholder 2"/>
          <p:cNvSpPr>
            <a:spLocks noGrp="1"/>
          </p:cNvSpPr>
          <p:nvPr>
            <p:ph type="ftr" sz="quarter" idx="11"/>
          </p:nvPr>
        </p:nvSpPr>
        <p:spPr/>
        <p:txBody>
          <a:bodyPr/>
          <a:lstStyle/>
          <a:p>
            <a:endParaRPr lang="ru-RU"/>
          </a:p>
        </p:txBody>
      </p:sp>
      <p:sp>
        <p:nvSpPr>
          <p:cNvPr id="4" name="Slide Number Placeholder 3"/>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26014056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4114800" cy="1600200"/>
          </a:xfrm>
        </p:spPr>
        <p:txBody>
          <a:bodyPr anchor="b"/>
          <a:lstStyle>
            <a:lvl1pPr algn="l">
              <a:defRPr sz="3200"/>
            </a:lvl1pPr>
          </a:lstStyle>
          <a:p>
            <a:r>
              <a:rPr lang="ru-RU" smtClean="0"/>
              <a:t>Образец заголовка</a:t>
            </a:r>
            <a:endParaRPr lang="en-US" dirty="0"/>
          </a:p>
        </p:txBody>
      </p:sp>
      <p:sp>
        <p:nvSpPr>
          <p:cNvPr id="3" name="Content Placeholder 2"/>
          <p:cNvSpPr>
            <a:spLocks noGrp="1"/>
          </p:cNvSpPr>
          <p:nvPr>
            <p:ph idx="1"/>
          </p:nvPr>
        </p:nvSpPr>
        <p:spPr>
          <a:xfrm>
            <a:off x="4995582" y="746759"/>
            <a:ext cx="6510618" cy="5471925"/>
          </a:xfrm>
        </p:spPr>
        <p:txBody>
          <a:bodyPr anchor="ct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Text Placeholder 3"/>
          <p:cNvSpPr>
            <a:spLocks noGrp="1"/>
          </p:cNvSpPr>
          <p:nvPr>
            <p:ph type="body" sz="half" idx="2"/>
          </p:nvPr>
        </p:nvSpPr>
        <p:spPr>
          <a:xfrm>
            <a:off x="685800" y="3124199"/>
            <a:ext cx="411480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F27981-8A04-496E-9DA6-CDCD4E7511E4}" type="datetimeFigureOut">
              <a:rPr lang="ru-RU" smtClean="0"/>
              <a:t>03.05.2018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30933385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Title 1"/>
          <p:cNvSpPr>
            <a:spLocks noGrp="1"/>
          </p:cNvSpPr>
          <p:nvPr>
            <p:ph type="title"/>
          </p:nvPr>
        </p:nvSpPr>
        <p:spPr>
          <a:xfrm>
            <a:off x="685800" y="1524000"/>
            <a:ext cx="6873240" cy="1600200"/>
          </a:xfrm>
        </p:spPr>
        <p:txBody>
          <a:bodyPr anchor="b"/>
          <a:lstStyle>
            <a:lvl1pPr algn="l">
              <a:defRPr sz="3200"/>
            </a:lvl1pPr>
          </a:lstStyle>
          <a:p>
            <a:r>
              <a:rPr lang="ru-RU" smtClean="0"/>
              <a:t>Образец заголовка</a:t>
            </a:r>
            <a:endParaRPr lang="en-US" dirty="0"/>
          </a:p>
        </p:txBody>
      </p:sp>
      <p:sp>
        <p:nvSpPr>
          <p:cNvPr id="3" name="Picture Placeholder 2"/>
          <p:cNvSpPr>
            <a:spLocks noGrp="1" noChangeAspect="1"/>
          </p:cNvSpPr>
          <p:nvPr>
            <p:ph type="pic" idx="1"/>
          </p:nvPr>
        </p:nvSpPr>
        <p:spPr>
          <a:xfrm>
            <a:off x="7861238" y="751241"/>
            <a:ext cx="3644962" cy="5467443"/>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ru-RU" smtClean="0"/>
              <a:t>Вставка рисунка</a:t>
            </a:r>
            <a:endParaRPr lang="en-US" dirty="0"/>
          </a:p>
        </p:txBody>
      </p:sp>
      <p:sp>
        <p:nvSpPr>
          <p:cNvPr id="4" name="Text Placeholder 3"/>
          <p:cNvSpPr>
            <a:spLocks noGrp="1"/>
          </p:cNvSpPr>
          <p:nvPr>
            <p:ph type="body" sz="half" idx="2"/>
          </p:nvPr>
        </p:nvSpPr>
        <p:spPr>
          <a:xfrm>
            <a:off x="685800" y="3124199"/>
            <a:ext cx="6873240" cy="3094485"/>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ru-RU" smtClean="0"/>
              <a:t>Образец текста</a:t>
            </a:r>
          </a:p>
        </p:txBody>
      </p:sp>
      <p:sp>
        <p:nvSpPr>
          <p:cNvPr id="5" name="Date Placeholder 4"/>
          <p:cNvSpPr>
            <a:spLocks noGrp="1"/>
          </p:cNvSpPr>
          <p:nvPr>
            <p:ph type="dt" sz="half" idx="10"/>
          </p:nvPr>
        </p:nvSpPr>
        <p:spPr/>
        <p:txBody>
          <a:bodyPr/>
          <a:lstStyle/>
          <a:p>
            <a:fld id="{ACF27981-8A04-496E-9DA6-CDCD4E7511E4}" type="datetimeFigureOut">
              <a:rPr lang="ru-RU" smtClean="0"/>
              <a:t>03.05.2018</a:t>
            </a:fld>
            <a:endParaRPr lang="ru-RU"/>
          </a:p>
        </p:txBody>
      </p:sp>
      <p:sp>
        <p:nvSpPr>
          <p:cNvPr id="6" name="Footer Placeholder 5"/>
          <p:cNvSpPr>
            <a:spLocks noGrp="1"/>
          </p:cNvSpPr>
          <p:nvPr>
            <p:ph type="ftr" sz="quarter" idx="11"/>
          </p:nvPr>
        </p:nvSpPr>
        <p:spPr/>
        <p:txBody>
          <a:bodyPr/>
          <a:lstStyle/>
          <a:p>
            <a:endParaRPr lang="ru-RU"/>
          </a:p>
        </p:txBody>
      </p:sp>
      <p:sp>
        <p:nvSpPr>
          <p:cNvPr id="7" name="Slide Number Placeholder 6"/>
          <p:cNvSpPr>
            <a:spLocks noGrp="1"/>
          </p:cNvSpPr>
          <p:nvPr>
            <p:ph type="sldNum" sz="quarter" idx="12"/>
          </p:nvPr>
        </p:nvSpPr>
        <p:spPr/>
        <p:txBody>
          <a:bodyPr/>
          <a:lstStyle/>
          <a:p>
            <a:fld id="{05850639-E7B6-4935-88D8-E4986E15B60E}" type="slidenum">
              <a:rPr lang="ru-RU" smtClean="0"/>
              <a:t>‹#›</a:t>
            </a:fld>
            <a:endParaRPr lang="ru-RU"/>
          </a:p>
        </p:txBody>
      </p:sp>
    </p:spTree>
    <p:extLst>
      <p:ext uri="{BB962C8B-B14F-4D97-AF65-F5344CB8AC3E}">
        <p14:creationId xmlns:p14="http://schemas.microsoft.com/office/powerpoint/2010/main" val="372784811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19" Type="http://schemas.openxmlformats.org/officeDocument/2006/relationships/image" Target="../media/image1.png"/><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8" name="Picture 7" descr="C3-HD-TOP.png"/>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12192000" cy="1441450"/>
          </a:xfrm>
          <a:prstGeom prst="rect">
            <a:avLst/>
          </a:prstGeom>
        </p:spPr>
      </p:pic>
      <p:sp>
        <p:nvSpPr>
          <p:cNvPr id="2" name="Title Placeholder 1"/>
          <p:cNvSpPr>
            <a:spLocks noGrp="1"/>
          </p:cNvSpPr>
          <p:nvPr>
            <p:ph type="title"/>
          </p:nvPr>
        </p:nvSpPr>
        <p:spPr>
          <a:xfrm>
            <a:off x="2895600" y="764373"/>
            <a:ext cx="8610600" cy="1293028"/>
          </a:xfrm>
          <a:prstGeom prst="rect">
            <a:avLst/>
          </a:prstGeom>
        </p:spPr>
        <p:txBody>
          <a:bodyPr vert="horz" lIns="91440" tIns="45720" rIns="91440" bIns="45720" rtlCol="0" anchor="ctr">
            <a:normAutofit/>
          </a:bodyPr>
          <a:lstStyle/>
          <a:p>
            <a:r>
              <a:rPr lang="ru-RU" smtClean="0"/>
              <a:t>Образец заголовка</a:t>
            </a:r>
            <a:endParaRPr lang="en-US" dirty="0"/>
          </a:p>
        </p:txBody>
      </p:sp>
      <p:sp>
        <p:nvSpPr>
          <p:cNvPr id="3" name="Text Placeholder 2"/>
          <p:cNvSpPr>
            <a:spLocks noGrp="1"/>
          </p:cNvSpPr>
          <p:nvPr>
            <p:ph type="body" idx="1"/>
          </p:nvPr>
        </p:nvSpPr>
        <p:spPr>
          <a:xfrm>
            <a:off x="685800" y="2194560"/>
            <a:ext cx="10820400" cy="4024125"/>
          </a:xfrm>
          <a:prstGeom prst="rect">
            <a:avLst/>
          </a:prstGeom>
        </p:spPr>
        <p:txBody>
          <a:bodyPr vert="horz" lIns="91440" tIns="45720" rIns="91440" bIns="45720" rtlCol="0">
            <a:normAutofit/>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dirty="0"/>
          </a:p>
        </p:txBody>
      </p:sp>
      <p:sp>
        <p:nvSpPr>
          <p:cNvPr id="4" name="Date Placeholder 3"/>
          <p:cNvSpPr>
            <a:spLocks noGrp="1"/>
          </p:cNvSpPr>
          <p:nvPr>
            <p:ph type="dt" sz="half" idx="2"/>
          </p:nvPr>
        </p:nvSpPr>
        <p:spPr>
          <a:xfrm>
            <a:off x="8595360" y="6356350"/>
            <a:ext cx="291084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ACF27981-8A04-496E-9DA6-CDCD4E7511E4}" type="datetimeFigureOut">
              <a:rPr lang="ru-RU" smtClean="0"/>
              <a:t>03.05.2018</a:t>
            </a:fld>
            <a:endParaRPr lang="ru-RU"/>
          </a:p>
        </p:txBody>
      </p:sp>
      <p:sp>
        <p:nvSpPr>
          <p:cNvPr id="5" name="Footer Placeholder 4"/>
          <p:cNvSpPr>
            <a:spLocks noGrp="1"/>
          </p:cNvSpPr>
          <p:nvPr>
            <p:ph type="ftr" sz="quarter" idx="3"/>
          </p:nvPr>
        </p:nvSpPr>
        <p:spPr>
          <a:xfrm>
            <a:off x="685800" y="6355845"/>
            <a:ext cx="7772400" cy="365125"/>
          </a:xfrm>
          <a:prstGeom prst="rect">
            <a:avLst/>
          </a:prstGeom>
        </p:spPr>
        <p:txBody>
          <a:bodyPr vert="horz" lIns="91440" tIns="45720" rIns="91440" bIns="45720" rtlCol="0" anchor="ctr"/>
          <a:lstStyle>
            <a:lvl1pPr algn="l">
              <a:defRPr sz="1050">
                <a:solidFill>
                  <a:schemeClr val="tx1">
                    <a:tint val="75000"/>
                  </a:schemeClr>
                </a:solidFill>
              </a:defRPr>
            </a:lvl1pPr>
          </a:lstStyle>
          <a:p>
            <a:endParaRPr lang="ru-RU"/>
          </a:p>
        </p:txBody>
      </p:sp>
      <p:sp>
        <p:nvSpPr>
          <p:cNvPr id="6" name="Slide Number Placeholder 5"/>
          <p:cNvSpPr>
            <a:spLocks noGrp="1"/>
          </p:cNvSpPr>
          <p:nvPr>
            <p:ph type="sldNum" sz="quarter" idx="4"/>
          </p:nvPr>
        </p:nvSpPr>
        <p:spPr>
          <a:xfrm>
            <a:off x="8763000" y="381000"/>
            <a:ext cx="2743200" cy="365125"/>
          </a:xfrm>
          <a:prstGeom prst="rect">
            <a:avLst/>
          </a:prstGeom>
        </p:spPr>
        <p:txBody>
          <a:bodyPr vert="horz" lIns="91440" tIns="45720" rIns="91440" bIns="45720" rtlCol="0" anchor="ctr"/>
          <a:lstStyle>
            <a:lvl1pPr algn="r">
              <a:defRPr sz="1050">
                <a:solidFill>
                  <a:schemeClr val="tx1">
                    <a:tint val="75000"/>
                  </a:schemeClr>
                </a:solidFill>
              </a:defRPr>
            </a:lvl1pPr>
          </a:lstStyle>
          <a:p>
            <a:fld id="{05850639-E7B6-4935-88D8-E4986E15B60E}" type="slidenum">
              <a:rPr lang="ru-RU" smtClean="0"/>
              <a:t>‹#›</a:t>
            </a:fld>
            <a:endParaRPr lang="ru-RU"/>
          </a:p>
        </p:txBody>
      </p:sp>
    </p:spTree>
    <p:extLst>
      <p:ext uri="{BB962C8B-B14F-4D97-AF65-F5344CB8AC3E}">
        <p14:creationId xmlns:p14="http://schemas.microsoft.com/office/powerpoint/2010/main" val="3755077152"/>
      </p:ext>
    </p:extLst>
  </p:cSld>
  <p:clrMap bg1="lt1" tx1="dk1" bg2="lt2" tx2="dk2" accent1="accent1" accent2="accent2" accent3="accent3" accent4="accent4" accent5="accent5" accent6="accent6" hlink="hlink" folHlink="folHlink"/>
  <p:sldLayoutIdLst>
    <p:sldLayoutId id="2147483715" r:id="rId1"/>
    <p:sldLayoutId id="2147483716" r:id="rId2"/>
    <p:sldLayoutId id="2147483717" r:id="rId3"/>
    <p:sldLayoutId id="2147483718" r:id="rId4"/>
    <p:sldLayoutId id="2147483719" r:id="rId5"/>
    <p:sldLayoutId id="2147483720" r:id="rId6"/>
    <p:sldLayoutId id="2147483721" r:id="rId7"/>
    <p:sldLayoutId id="2147483722" r:id="rId8"/>
    <p:sldLayoutId id="2147483723" r:id="rId9"/>
    <p:sldLayoutId id="2147483724" r:id="rId10"/>
    <p:sldLayoutId id="2147483725" r:id="rId11"/>
    <p:sldLayoutId id="2147483726" r:id="rId12"/>
    <p:sldLayoutId id="2147483727" r:id="rId13"/>
    <p:sldLayoutId id="2147483728" r:id="rId14"/>
    <p:sldLayoutId id="2147483729" r:id="rId15"/>
    <p:sldLayoutId id="2147483730" r:id="rId16"/>
    <p:sldLayoutId id="2147483731" r:id="rId17"/>
  </p:sldLayoutIdLst>
  <p:txStyles>
    <p:titleStyle>
      <a:lvl1pPr algn="r" defTabSz="914400" rtl="0" eaLnBrk="1" latinLnBrk="0" hangingPunct="1">
        <a:lnSpc>
          <a:spcPct val="90000"/>
        </a:lnSpc>
        <a:spcBef>
          <a:spcPct val="0"/>
        </a:spcBef>
        <a:buNone/>
        <a:defRPr sz="4000" kern="1200" cap="all" baseline="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2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microsoft.com/office/2007/relationships/hdphoto" Target="../media/hdphoto6.wdp"/><Relationship Id="rId2" Type="http://schemas.openxmlformats.org/officeDocument/2006/relationships/image" Target="../media/image11.png"/><Relationship Id="rId1" Type="http://schemas.openxmlformats.org/officeDocument/2006/relationships/slideLayout" Target="../slideLayouts/slideLayout2.xml"/><Relationship Id="rId5" Type="http://schemas.microsoft.com/office/2007/relationships/hdphoto" Target="../media/hdphoto7.wdp"/><Relationship Id="rId4" Type="http://schemas.openxmlformats.org/officeDocument/2006/relationships/image" Target="../media/image12.png"/></Relationships>
</file>

<file path=ppt/slides/_rels/slide15.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microsoft.com/office/2007/relationships/hdphoto" Target="../media/hdphoto8.wdp"/><Relationship Id="rId7" Type="http://schemas.microsoft.com/office/2007/relationships/hdphoto" Target="../media/hdphoto10.wdp"/><Relationship Id="rId2" Type="http://schemas.openxmlformats.org/officeDocument/2006/relationships/image" Target="../media/image14.png"/><Relationship Id="rId1" Type="http://schemas.openxmlformats.org/officeDocument/2006/relationships/slideLayout" Target="../slideLayouts/slideLayout2.xml"/><Relationship Id="rId6" Type="http://schemas.openxmlformats.org/officeDocument/2006/relationships/image" Target="../media/image16.png"/><Relationship Id="rId5" Type="http://schemas.microsoft.com/office/2007/relationships/hdphoto" Target="../media/hdphoto9.wdp"/><Relationship Id="rId4" Type="http://schemas.openxmlformats.org/officeDocument/2006/relationships/image" Target="../media/image15.png"/></Relationships>
</file>

<file path=ppt/slides/_rels/slide17.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microsoft.com/office/2007/relationships/hdphoto" Target="../media/hdphoto11.wdp"/><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microsoft.com/office/2007/relationships/hdphoto" Target="../media/hdphoto1.wdp"/></Relationships>
</file>

<file path=ppt/slides/_rels/slide20.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image" Target="../media/image24.jp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microsoft.com/office/2007/relationships/hdphoto" Target="../media/hdphoto12.wdp"/><Relationship Id="rId2" Type="http://schemas.openxmlformats.org/officeDocument/2006/relationships/image" Target="../media/image27.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2" Type="http://schemas.openxmlformats.org/officeDocument/2006/relationships/image" Target="../media/image28.jp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microsoft.com/office/2007/relationships/hdphoto" Target="../media/hdphoto13.wdp"/><Relationship Id="rId7" Type="http://schemas.microsoft.com/office/2007/relationships/hdphoto" Target="../media/hdphoto15.wdp"/><Relationship Id="rId2" Type="http://schemas.openxmlformats.org/officeDocument/2006/relationships/image" Target="../media/image30.png"/><Relationship Id="rId1" Type="http://schemas.openxmlformats.org/officeDocument/2006/relationships/slideLayout" Target="../slideLayouts/slideLayout2.xml"/><Relationship Id="rId6" Type="http://schemas.openxmlformats.org/officeDocument/2006/relationships/image" Target="../media/image32.png"/><Relationship Id="rId5" Type="http://schemas.microsoft.com/office/2007/relationships/hdphoto" Target="../media/hdphoto14.wdp"/><Relationship Id="rId4" Type="http://schemas.openxmlformats.org/officeDocument/2006/relationships/image" Target="../media/image31.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35.jpeg"/><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microsoft.com/office/2007/relationships/hdphoto" Target="../media/hdphoto16.wdp"/><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microsoft.com/office/2007/relationships/hdphoto" Target="../media/hdphoto3.wdp"/><Relationship Id="rId2" Type="http://schemas.openxmlformats.org/officeDocument/2006/relationships/image" Target="../media/image6.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1911926" y="0"/>
            <a:ext cx="9451769" cy="1395940"/>
          </a:xfrm>
        </p:spPr>
        <p:txBody>
          <a:bodyPr>
            <a:noAutofit/>
          </a:bodyPr>
          <a:lstStyle/>
          <a:p>
            <a:pPr algn="ctr"/>
            <a:r>
              <a:rPr lang="ru-RU" sz="2000" b="1" dirty="0">
                <a:latin typeface="Times New Roman" panose="02020603050405020304" pitchFamily="18" charset="0"/>
                <a:cs typeface="Times New Roman" panose="02020603050405020304" pitchFamily="18" charset="0"/>
              </a:rPr>
              <a:t>Министерство здравоохранения тульской области</a:t>
            </a:r>
            <a:br>
              <a:rPr lang="ru-RU" sz="2000" b="1"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государственное профессиональное  образовательное учреждение</a:t>
            </a:r>
            <a:br>
              <a:rPr lang="ru-RU" sz="2000" b="1" dirty="0">
                <a:latin typeface="Times New Roman" panose="02020603050405020304" pitchFamily="18" charset="0"/>
                <a:cs typeface="Times New Roman" panose="02020603050405020304" pitchFamily="18" charset="0"/>
              </a:rPr>
            </a:br>
            <a:r>
              <a:rPr lang="ru-RU" sz="2000" b="1" dirty="0">
                <a:latin typeface="Times New Roman" panose="02020603050405020304" pitchFamily="18" charset="0"/>
                <a:cs typeface="Times New Roman" panose="02020603050405020304" pitchFamily="18" charset="0"/>
              </a:rPr>
              <a:t>«Тульский областной медицинский колледж»</a:t>
            </a:r>
          </a:p>
        </p:txBody>
      </p:sp>
      <p:sp>
        <p:nvSpPr>
          <p:cNvPr id="3" name="Подзаголовок 2"/>
          <p:cNvSpPr>
            <a:spLocks noGrp="1"/>
          </p:cNvSpPr>
          <p:nvPr>
            <p:ph type="subTitle" idx="1"/>
          </p:nvPr>
        </p:nvSpPr>
        <p:spPr>
          <a:xfrm>
            <a:off x="4236025" y="2254663"/>
            <a:ext cx="4803569" cy="844796"/>
          </a:xfrm>
        </p:spPr>
        <p:txBody>
          <a:bodyPr>
            <a:noAutofit/>
          </a:bodyPr>
          <a:lstStyle/>
          <a:p>
            <a:r>
              <a:rPr lang="ru-RU" sz="5400" dirty="0" smtClean="0">
                <a:solidFill>
                  <a:schemeClr val="accent2"/>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КОФЕ и ЧАЙ</a:t>
            </a:r>
            <a:endParaRPr lang="ru-RU" sz="5400" dirty="0">
              <a:solidFill>
                <a:schemeClr val="accent2"/>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6" name="Прямоугольник 5"/>
          <p:cNvSpPr/>
          <p:nvPr/>
        </p:nvSpPr>
        <p:spPr>
          <a:xfrm>
            <a:off x="9809019" y="4646950"/>
            <a:ext cx="2101932" cy="1754326"/>
          </a:xfrm>
          <a:prstGeom prst="rect">
            <a:avLst/>
          </a:prstGeom>
        </p:spPr>
        <p:txBody>
          <a:bodyPr wrap="square">
            <a:spAutoFit/>
          </a:bodyPr>
          <a:lstStyle/>
          <a:p>
            <a:r>
              <a:rPr lang="ru-RU" dirty="0">
                <a:latin typeface="Times New Roman" panose="02020603050405020304" pitchFamily="18" charset="0"/>
                <a:cs typeface="Times New Roman" panose="02020603050405020304" pitchFamily="18" charset="0"/>
              </a:rPr>
              <a:t>Выполнила :</a:t>
            </a:r>
          </a:p>
          <a:p>
            <a:r>
              <a:rPr lang="ru-RU" dirty="0">
                <a:latin typeface="Times New Roman" panose="02020603050405020304" pitchFamily="18" charset="0"/>
                <a:cs typeface="Times New Roman" panose="02020603050405020304" pitchFamily="18" charset="0"/>
              </a:rPr>
              <a:t>студентка  </a:t>
            </a:r>
          </a:p>
          <a:p>
            <a:r>
              <a:rPr lang="ru-RU" dirty="0">
                <a:latin typeface="Times New Roman" panose="02020603050405020304" pitchFamily="18" charset="0"/>
                <a:cs typeface="Times New Roman" panose="02020603050405020304" pitchFamily="18" charset="0"/>
              </a:rPr>
              <a:t>группы </a:t>
            </a:r>
            <a:r>
              <a:rPr lang="ru-RU" dirty="0" err="1">
                <a:latin typeface="Times New Roman" panose="02020603050405020304" pitchFamily="18" charset="0"/>
                <a:cs typeface="Times New Roman" panose="02020603050405020304" pitchFamily="18" charset="0"/>
              </a:rPr>
              <a:t>МсБ</a:t>
            </a:r>
            <a:r>
              <a:rPr lang="ru-RU" dirty="0">
                <a:latin typeface="Times New Roman" panose="02020603050405020304" pitchFamily="18" charset="0"/>
                <a:cs typeface="Times New Roman" panose="02020603050405020304" pitchFamily="18" charset="0"/>
              </a:rPr>
              <a:t>(9) III </a:t>
            </a:r>
          </a:p>
          <a:p>
            <a:r>
              <a:rPr lang="ru-RU" dirty="0" err="1">
                <a:latin typeface="Times New Roman" panose="02020603050405020304" pitchFamily="18" charset="0"/>
                <a:cs typeface="Times New Roman" panose="02020603050405020304" pitchFamily="18" charset="0"/>
              </a:rPr>
              <a:t>Угловская</a:t>
            </a:r>
            <a:r>
              <a:rPr lang="ru-RU" dirty="0">
                <a:latin typeface="Times New Roman" panose="02020603050405020304" pitchFamily="18" charset="0"/>
                <a:cs typeface="Times New Roman" panose="02020603050405020304" pitchFamily="18" charset="0"/>
              </a:rPr>
              <a:t> Арина.</a:t>
            </a:r>
          </a:p>
          <a:p>
            <a:r>
              <a:rPr lang="ru-RU" dirty="0">
                <a:latin typeface="Times New Roman" panose="02020603050405020304" pitchFamily="18" charset="0"/>
                <a:cs typeface="Times New Roman" panose="02020603050405020304" pitchFamily="18" charset="0"/>
              </a:rPr>
              <a:t>Преподаватель:</a:t>
            </a:r>
          </a:p>
          <a:p>
            <a:r>
              <a:rPr lang="ru-RU" dirty="0">
                <a:latin typeface="Times New Roman" panose="02020603050405020304" pitchFamily="18" charset="0"/>
                <a:cs typeface="Times New Roman" panose="02020603050405020304" pitchFamily="18" charset="0"/>
              </a:rPr>
              <a:t>к.м.н. Попов И.А.</a:t>
            </a:r>
          </a:p>
        </p:txBody>
      </p:sp>
    </p:spTree>
    <p:extLst>
      <p:ext uri="{BB962C8B-B14F-4D97-AF65-F5344CB8AC3E}">
        <p14:creationId xmlns:p14="http://schemas.microsoft.com/office/powerpoint/2010/main" val="48909553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500146"/>
            <a:ext cx="8610600" cy="1293028"/>
          </a:xfrm>
        </p:spPr>
        <p:txBody>
          <a:bodyPr/>
          <a:lstStyle/>
          <a:p>
            <a:r>
              <a:rPr lang="ru-RU" dirty="0">
                <a:solidFill>
                  <a:schemeClr val="accent2"/>
                </a:solidFill>
                <a:latin typeface="Times New Roman" panose="02020603050405020304" pitchFamily="18" charset="0"/>
                <a:cs typeface="Times New Roman" panose="02020603050405020304" pitchFamily="18" charset="0"/>
              </a:rPr>
              <a:t>Влияние кофе на женский организм </a:t>
            </a:r>
          </a:p>
        </p:txBody>
      </p:sp>
      <p:sp>
        <p:nvSpPr>
          <p:cNvPr id="3" name="Объект 2"/>
          <p:cNvSpPr>
            <a:spLocks noGrp="1"/>
          </p:cNvSpPr>
          <p:nvPr>
            <p:ph idx="1"/>
          </p:nvPr>
        </p:nvSpPr>
        <p:spPr>
          <a:xfrm>
            <a:off x="0" y="1341912"/>
            <a:ext cx="6923315" cy="5516088"/>
          </a:xfrm>
        </p:spPr>
        <p:txBody>
          <a:bodyPr/>
          <a:lstStyle/>
          <a:p>
            <a:r>
              <a:rPr lang="ru-RU" dirty="0" smtClean="0">
                <a:latin typeface="Times New Roman" panose="02020603050405020304" pitchFamily="18" charset="0"/>
                <a:cs typeface="Times New Roman" panose="02020603050405020304" pitchFamily="18" charset="0"/>
              </a:rPr>
              <a:t>Существует </a:t>
            </a:r>
            <a:r>
              <a:rPr lang="ru-RU" dirty="0">
                <a:latin typeface="Times New Roman" panose="02020603050405020304" pitchFamily="18" charset="0"/>
                <a:cs typeface="Times New Roman" panose="02020603050405020304" pitchFamily="18" charset="0"/>
              </a:rPr>
              <a:t>мнение, что регулярное употребление натурального напитка снижает риск забеременеть. Нельзя считать этот напиток противозачаточным средством, но дамам, старающимся зачать ребенка, лучше свести потребление к </a:t>
            </a:r>
            <a:r>
              <a:rPr lang="ru-RU" dirty="0" smtClean="0">
                <a:latin typeface="Times New Roman" panose="02020603050405020304" pitchFamily="18" charset="0"/>
                <a:cs typeface="Times New Roman" panose="02020603050405020304" pitchFamily="18" charset="0"/>
              </a:rPr>
              <a:t>минимуму</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Беременным кофе не рекомендуется. Его негативное воздействие на плод – доказанный факт. Исследуя влияние кофе на организм женщины, учёные обнаружили связь с образованием опухолей молочных желез. Доброкачественные образования могут рассосаться сами по себе, стоит лишь снизить потребление кофеина. </a:t>
            </a:r>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Во время менопаузы вред кофе связан с вымыванием кальция. В период лактации напиток тем более нежелателен по той же причине. </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923315" y="2480753"/>
            <a:ext cx="5177036" cy="2922520"/>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93228654"/>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418115" y="491240"/>
            <a:ext cx="8610600" cy="1293028"/>
          </a:xfrm>
        </p:spPr>
        <p:txBody>
          <a:bodyPr>
            <a:normAutofit/>
          </a:bodyPr>
          <a:lstStyle/>
          <a:p>
            <a:r>
              <a:rPr lang="ru-RU" dirty="0">
                <a:solidFill>
                  <a:schemeClr val="accent2"/>
                </a:solidFill>
                <a:latin typeface="Times New Roman" panose="02020603050405020304" pitchFamily="18" charset="0"/>
                <a:cs typeface="Times New Roman" panose="02020603050405020304" pitchFamily="18" charset="0"/>
              </a:rPr>
              <a:t>Влияние кофе на организм </a:t>
            </a:r>
            <a:r>
              <a:rPr lang="ru-RU" dirty="0" smtClean="0">
                <a:solidFill>
                  <a:schemeClr val="accent2"/>
                </a:solidFill>
                <a:latin typeface="Times New Roman" panose="02020603050405020304" pitchFamily="18" charset="0"/>
                <a:cs typeface="Times New Roman" panose="02020603050405020304" pitchFamily="18" charset="0"/>
              </a:rPr>
              <a:t>мужчины</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42505" y="1282536"/>
            <a:ext cx="6840186" cy="5575464"/>
          </a:xfrm>
        </p:spPr>
        <p:txBody>
          <a:bodyPr>
            <a:normAutofit/>
          </a:bodyPr>
          <a:lstStyle/>
          <a:p>
            <a:pPr marL="0" indent="0">
              <a:buNone/>
            </a:pPr>
            <a:r>
              <a:rPr lang="ru-RU" dirty="0" smtClean="0">
                <a:latin typeface="Times New Roman" panose="02020603050405020304" pitchFamily="18" charset="0"/>
                <a:cs typeface="Times New Roman" panose="02020603050405020304" pitchFamily="18" charset="0"/>
              </a:rPr>
              <a:t>Для </a:t>
            </a:r>
            <a:r>
              <a:rPr lang="ru-RU" dirty="0">
                <a:latin typeface="Times New Roman" panose="02020603050405020304" pitchFamily="18" charset="0"/>
                <a:cs typeface="Times New Roman" panose="02020603050405020304" pitchFamily="18" charset="0"/>
              </a:rPr>
              <a:t>мужчин этот напиток полезен.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Кофе </a:t>
            </a:r>
            <a:r>
              <a:rPr lang="ru-RU" dirty="0">
                <a:latin typeface="Times New Roman" panose="02020603050405020304" pitchFamily="18" charset="0"/>
                <a:cs typeface="Times New Roman" panose="02020603050405020304" pitchFamily="18" charset="0"/>
              </a:rPr>
              <a:t>можно отнести к натуральным </a:t>
            </a:r>
            <a:r>
              <a:rPr lang="ru-RU" dirty="0" err="1">
                <a:latin typeface="Times New Roman" panose="02020603050405020304" pitchFamily="18" charset="0"/>
                <a:cs typeface="Times New Roman" panose="02020603050405020304" pitchFamily="18" charset="0"/>
              </a:rPr>
              <a:t>афродизиакам</a:t>
            </a:r>
            <a:r>
              <a:rPr lang="ru-RU" dirty="0">
                <a:latin typeface="Times New Roman" panose="02020603050405020304" pitchFamily="18" charset="0"/>
                <a:cs typeface="Times New Roman" panose="02020603050405020304" pitchFamily="18" charset="0"/>
              </a:rPr>
              <a:t>: он продлевает и усиливает потенцию, стимулирует работу половых желез. </a:t>
            </a:r>
          </a:p>
          <a:p>
            <a:r>
              <a:rPr lang="ru-RU" dirty="0" smtClean="0">
                <a:latin typeface="Times New Roman" panose="02020603050405020304" pitchFamily="18" charset="0"/>
                <a:cs typeface="Times New Roman" panose="02020603050405020304" pitchFamily="18" charset="0"/>
              </a:rPr>
              <a:t>Однако </a:t>
            </a:r>
            <a:r>
              <a:rPr lang="ru-RU" dirty="0">
                <a:latin typeface="Times New Roman" panose="02020603050405020304" pitchFamily="18" charset="0"/>
                <a:cs typeface="Times New Roman" panose="02020603050405020304" pitchFamily="18" charset="0"/>
              </a:rPr>
              <a:t>это утверждение справедливо только для здоровых мужчин.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Исследования </a:t>
            </a:r>
            <a:r>
              <a:rPr lang="ru-RU" dirty="0">
                <a:latin typeface="Times New Roman" panose="02020603050405020304" pitchFamily="18" charset="0"/>
                <a:cs typeface="Times New Roman" panose="02020603050405020304" pitchFamily="18" charset="0"/>
              </a:rPr>
              <a:t>не выявили какого-либо положительного или негативного влияния кофе при импотенции. Но увлекаться этим напитком не стоит.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Чрезмерное </a:t>
            </a:r>
            <a:r>
              <a:rPr lang="ru-RU" dirty="0">
                <a:latin typeface="Times New Roman" panose="02020603050405020304" pitchFamily="18" charset="0"/>
                <a:cs typeface="Times New Roman" panose="02020603050405020304" pitchFamily="18" charset="0"/>
              </a:rPr>
              <a:t>употребление может привести к повышению уровня эстрогенов (женских половых гормонов). В этом плане растворимый кофе тоже опаснее натурального. Есть мнение, что кофе может провоцировать прогрессирование простатита. </a:t>
            </a:r>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backgroundRemoval t="45652" b="100000" l="30859" r="69336">
                        <a14:foregroundMark x1="59766" y1="76398" x2="59766" y2="76398"/>
                      </a14:backgroundRemoval>
                    </a14:imgEffect>
                  </a14:imgLayer>
                </a14:imgProps>
              </a:ext>
              <a:ext uri="{28A0092B-C50C-407E-A947-70E740481C1C}">
                <a14:useLocalDpi xmlns:a14="http://schemas.microsoft.com/office/drawing/2010/main" val="0"/>
              </a:ext>
            </a:extLst>
          </a:blip>
          <a:srcRect l="28003" t="40803" r="26218" b="-387"/>
          <a:stretch/>
        </p:blipFill>
        <p:spPr>
          <a:xfrm>
            <a:off x="7264856" y="2207429"/>
            <a:ext cx="4410441" cy="3610120"/>
          </a:xfrm>
          <a:prstGeom prst="rect">
            <a:avLst/>
          </a:prstGeom>
        </p:spPr>
      </p:pic>
    </p:spTree>
    <p:extLst>
      <p:ext uri="{BB962C8B-B14F-4D97-AF65-F5344CB8AC3E}">
        <p14:creationId xmlns:p14="http://schemas.microsoft.com/office/powerpoint/2010/main" val="911769001"/>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153890" y="348736"/>
            <a:ext cx="6696694" cy="1242557"/>
          </a:xfrm>
        </p:spPr>
        <p:txBody>
          <a:bodyPr/>
          <a:lstStyle/>
          <a:p>
            <a:r>
              <a:rPr lang="ru-RU" dirty="0">
                <a:solidFill>
                  <a:schemeClr val="accent2"/>
                </a:solidFill>
              </a:rPr>
              <a:t>Растворимый напиток </a:t>
            </a:r>
          </a:p>
        </p:txBody>
      </p:sp>
      <p:sp>
        <p:nvSpPr>
          <p:cNvPr id="3" name="Объект 2"/>
          <p:cNvSpPr>
            <a:spLocks noGrp="1"/>
          </p:cNvSpPr>
          <p:nvPr>
            <p:ph idx="1"/>
          </p:nvPr>
        </p:nvSpPr>
        <p:spPr>
          <a:xfrm>
            <a:off x="368135" y="1591293"/>
            <a:ext cx="6863938" cy="5023262"/>
          </a:xfrm>
        </p:spPr>
        <p:txBody>
          <a:bodyPr/>
          <a:lstStyle/>
          <a:p>
            <a:r>
              <a:rPr lang="ru-RU" dirty="0" smtClean="0">
                <a:latin typeface="Times New Roman" panose="02020603050405020304" pitchFamily="18" charset="0"/>
                <a:cs typeface="Times New Roman" panose="02020603050405020304" pitchFamily="18" charset="0"/>
              </a:rPr>
              <a:t>Принято </a:t>
            </a:r>
            <a:r>
              <a:rPr lang="ru-RU" dirty="0">
                <a:latin typeface="Times New Roman" panose="02020603050405020304" pitchFamily="18" charset="0"/>
                <a:cs typeface="Times New Roman" panose="02020603050405020304" pitchFamily="18" charset="0"/>
              </a:rPr>
              <a:t>считать, что этот вариант безопасен, но на самом деле влияние растворимого кофе на организм человека превышает действие натуральных сортов. Это обусловлено повышенным содержанием кофеина. </a:t>
            </a:r>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Растворимый напиток </a:t>
            </a:r>
            <a:r>
              <a:rPr lang="ru-RU" b="1" dirty="0">
                <a:latin typeface="Times New Roman" panose="02020603050405020304" pitchFamily="18" charset="0"/>
                <a:cs typeface="Times New Roman" panose="02020603050405020304" pitchFamily="18" charset="0"/>
              </a:rPr>
              <a:t>сильнее воздействует </a:t>
            </a:r>
            <a:r>
              <a:rPr lang="ru-RU" dirty="0">
                <a:latin typeface="Times New Roman" panose="02020603050405020304" pitchFamily="18" charset="0"/>
                <a:cs typeface="Times New Roman" panose="02020603050405020304" pitchFamily="18" charset="0"/>
              </a:rPr>
              <a:t>на давление, секрецию желудочного сока. Это удовольствие не просто не рекомендовано, а категорически противопоказано людям с заболевании ЖКТ, беременным женщинам, подросткам</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Нельзя забывать и о том, что многие производители используют самое </a:t>
            </a:r>
            <a:r>
              <a:rPr lang="ru-RU" b="1" dirty="0">
                <a:latin typeface="Times New Roman" panose="02020603050405020304" pitchFamily="18" charset="0"/>
                <a:cs typeface="Times New Roman" panose="02020603050405020304" pitchFamily="18" charset="0"/>
              </a:rPr>
              <a:t>дешевое сырье </a:t>
            </a:r>
            <a:r>
              <a:rPr lang="ru-RU" dirty="0">
                <a:latin typeface="Times New Roman" panose="02020603050405020304" pitchFamily="18" charset="0"/>
                <a:cs typeface="Times New Roman" panose="02020603050405020304" pitchFamily="18" charset="0"/>
              </a:rPr>
              <a:t>для производства растворимого кофе. Качество натурального зернового намного выше. </a:t>
            </a:r>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6800" b="95800" l="6400" r="92800">
                        <a14:foregroundMark x1="64000" y1="57400" x2="64000" y2="57400"/>
                        <a14:foregroundMark x1="63800" y1="62800" x2="63800" y2="62800"/>
                      </a14:backgroundRemoval>
                    </a14:imgEffect>
                  </a14:imgLayer>
                </a14:imgProps>
              </a:ext>
              <a:ext uri="{28A0092B-C50C-407E-A947-70E740481C1C}">
                <a14:useLocalDpi xmlns:a14="http://schemas.microsoft.com/office/drawing/2010/main" val="0"/>
              </a:ext>
            </a:extLst>
          </a:blip>
          <a:stretch>
            <a:fillRect/>
          </a:stretch>
        </p:blipFill>
        <p:spPr>
          <a:xfrm>
            <a:off x="6175169" y="-736519"/>
            <a:ext cx="6484423" cy="6484423"/>
          </a:xfrm>
          <a:prstGeom prst="rect">
            <a:avLst/>
          </a:prstGeom>
        </p:spPr>
      </p:pic>
    </p:spTree>
    <p:extLst>
      <p:ext uri="{BB962C8B-B14F-4D97-AF65-F5344CB8AC3E}">
        <p14:creationId xmlns:p14="http://schemas.microsoft.com/office/powerpoint/2010/main" val="4447920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65817" y="431864"/>
            <a:ext cx="4214751" cy="720043"/>
          </a:xfrm>
        </p:spPr>
        <p:txBody>
          <a:bodyPr/>
          <a:lstStyle/>
          <a:p>
            <a:r>
              <a:rPr lang="ru-RU" dirty="0">
                <a:solidFill>
                  <a:schemeClr val="accent2"/>
                </a:solidFill>
                <a:latin typeface="Times New Roman" panose="02020603050405020304" pitchFamily="18" charset="0"/>
                <a:cs typeface="Times New Roman" panose="02020603050405020304" pitchFamily="18" charset="0"/>
              </a:rPr>
              <a:t>Зеленый кофе </a:t>
            </a:r>
          </a:p>
        </p:txBody>
      </p:sp>
      <p:sp>
        <p:nvSpPr>
          <p:cNvPr id="3" name="Объект 2"/>
          <p:cNvSpPr>
            <a:spLocks noGrp="1"/>
          </p:cNvSpPr>
          <p:nvPr>
            <p:ph idx="1"/>
          </p:nvPr>
        </p:nvSpPr>
        <p:spPr>
          <a:xfrm>
            <a:off x="142504" y="1353788"/>
            <a:ext cx="7505205" cy="5504212"/>
          </a:xfrm>
        </p:spPr>
        <p:txBody>
          <a:bodyPr/>
          <a:lstStyle/>
          <a:p>
            <a:pPr marL="0" indent="0">
              <a:buNone/>
            </a:pPr>
            <a:r>
              <a:rPr lang="ru-RU" dirty="0" smtClean="0">
                <a:latin typeface="Times New Roman" panose="02020603050405020304" pitchFamily="18" charset="0"/>
                <a:cs typeface="Times New Roman" panose="02020603050405020304" pitchFamily="18" charset="0"/>
              </a:rPr>
              <a:t>Вкус </a:t>
            </a:r>
            <a:r>
              <a:rPr lang="ru-RU" dirty="0">
                <a:latin typeface="Times New Roman" panose="02020603050405020304" pitchFamily="18" charset="0"/>
                <a:cs typeface="Times New Roman" panose="02020603050405020304" pitchFamily="18" charset="0"/>
              </a:rPr>
              <a:t>и запах </a:t>
            </a:r>
            <a:r>
              <a:rPr lang="ru-RU" dirty="0" smtClean="0">
                <a:latin typeface="Times New Roman" panose="02020603050405020304" pitchFamily="18" charset="0"/>
                <a:cs typeface="Times New Roman" panose="02020603050405020304" pitchFamily="18" charset="0"/>
              </a:rPr>
              <a:t>зеленого кофе не </a:t>
            </a:r>
            <a:r>
              <a:rPr lang="ru-RU" dirty="0">
                <a:latin typeface="Times New Roman" panose="02020603050405020304" pitchFamily="18" charset="0"/>
                <a:cs typeface="Times New Roman" panose="02020603050405020304" pitchFamily="18" charset="0"/>
              </a:rPr>
              <a:t>такие выразительные и приятные, как у привычной классики, сваренной в турке. Зато полезных веществ в зернах, не подвергавшихся обжарке, больше.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Компоненты </a:t>
            </a:r>
            <a:r>
              <a:rPr lang="ru-RU" dirty="0">
                <a:latin typeface="Times New Roman" panose="02020603050405020304" pitchFamily="18" charset="0"/>
                <a:cs typeface="Times New Roman" panose="02020603050405020304" pitchFamily="18" charset="0"/>
              </a:rPr>
              <a:t>зеленого кофе действительно разгоняют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обмен </a:t>
            </a:r>
            <a:r>
              <a:rPr lang="ru-RU" dirty="0">
                <a:latin typeface="Times New Roman" panose="02020603050405020304" pitchFamily="18" charset="0"/>
                <a:cs typeface="Times New Roman" panose="02020603050405020304" pitchFamily="18" charset="0"/>
              </a:rPr>
              <a:t>веществ, что способствует снижению веса.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помогает </a:t>
            </a:r>
            <a:r>
              <a:rPr lang="ru-RU" dirty="0">
                <a:latin typeface="Times New Roman" panose="02020603050405020304" pitchFamily="18" charset="0"/>
                <a:cs typeface="Times New Roman" panose="02020603050405020304" pitchFamily="18" charset="0"/>
              </a:rPr>
              <a:t>восстановить силы для новой тренировки.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Но </a:t>
            </a:r>
            <a:r>
              <a:rPr lang="ru-RU" dirty="0">
                <a:latin typeface="Times New Roman" panose="02020603050405020304" pitchFamily="18" charset="0"/>
                <a:cs typeface="Times New Roman" panose="02020603050405020304" pitchFamily="18" charset="0"/>
              </a:rPr>
              <a:t>не надейтесь, что результат придет сам собою: зеленый кофе только способствует похудению, а не вызывает его волшебным образом. Килограммы уйдут, но для этого нужно постараться, сочетая правильное питание с разумными </a:t>
            </a:r>
            <a:r>
              <a:rPr lang="ru-RU" dirty="0" err="1">
                <a:latin typeface="Times New Roman" panose="02020603050405020304" pitchFamily="18" charset="0"/>
                <a:cs typeface="Times New Roman" panose="02020603050405020304" pitchFamily="18" charset="0"/>
              </a:rPr>
              <a:t>физнагрузками</a:t>
            </a:r>
            <a:r>
              <a:rPr lang="ru-RU" dirty="0">
                <a:latin typeface="Times New Roman" panose="02020603050405020304" pitchFamily="18" charset="0"/>
                <a:cs typeface="Times New Roman" panose="02020603050405020304" pitchFamily="18" charset="0"/>
              </a:rPr>
              <a:t>. </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6485" y="2114442"/>
            <a:ext cx="4093214" cy="2915809"/>
          </a:xfrm>
          <a:prstGeom prst="rect">
            <a:avLst/>
          </a:prstGeom>
          <a:ln>
            <a:noFill/>
          </a:ln>
          <a:effectLst>
            <a:softEdge rad="112500"/>
          </a:effectLst>
        </p:spPr>
      </p:pic>
    </p:spTree>
    <p:extLst>
      <p:ext uri="{BB962C8B-B14F-4D97-AF65-F5344CB8AC3E}">
        <p14:creationId xmlns:p14="http://schemas.microsoft.com/office/powerpoint/2010/main" val="123867985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99511" y="296883"/>
            <a:ext cx="6982691" cy="961901"/>
          </a:xfrm>
        </p:spPr>
        <p:txBody>
          <a:bodyPr/>
          <a:lstStyle/>
          <a:p>
            <a:r>
              <a:rPr lang="ru-RU" dirty="0">
                <a:solidFill>
                  <a:schemeClr val="accent2"/>
                </a:solidFill>
                <a:latin typeface="Times New Roman" panose="02020603050405020304" pitchFamily="18" charset="0"/>
                <a:cs typeface="Times New Roman" panose="02020603050405020304" pitchFamily="18" charset="0"/>
              </a:rPr>
              <a:t>Как нужно и как нельзя </a:t>
            </a:r>
          </a:p>
        </p:txBody>
      </p:sp>
      <p:sp>
        <p:nvSpPr>
          <p:cNvPr id="3" name="Объект 2"/>
          <p:cNvSpPr>
            <a:spLocks noGrp="1"/>
          </p:cNvSpPr>
          <p:nvPr>
            <p:ph idx="1"/>
          </p:nvPr>
        </p:nvSpPr>
        <p:spPr>
          <a:xfrm>
            <a:off x="2873828" y="1389413"/>
            <a:ext cx="6602680" cy="5070764"/>
          </a:xfrm>
        </p:spPr>
        <p:txBody>
          <a:bodyPr>
            <a:normAutofit/>
          </a:bodyPr>
          <a:lstStyle/>
          <a:p>
            <a:r>
              <a:rPr lang="ru-RU" dirty="0" smtClean="0">
                <a:latin typeface="Times New Roman" panose="02020603050405020304" pitchFamily="18" charset="0"/>
                <a:cs typeface="Times New Roman" panose="02020603050405020304" pitchFamily="18" charset="0"/>
              </a:rPr>
              <a:t>В </a:t>
            </a:r>
            <a:r>
              <a:rPr lang="ru-RU" dirty="0">
                <a:latin typeface="Times New Roman" panose="02020603050405020304" pitchFamily="18" charset="0"/>
                <a:cs typeface="Times New Roman" panose="02020603050405020304" pitchFamily="18" charset="0"/>
              </a:rPr>
              <a:t>разумных количествах напиток безвреден.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Влияние </a:t>
            </a:r>
            <a:r>
              <a:rPr lang="ru-RU" dirty="0">
                <a:latin typeface="Times New Roman" panose="02020603050405020304" pitchFamily="18" charset="0"/>
                <a:cs typeface="Times New Roman" panose="02020603050405020304" pitchFamily="18" charset="0"/>
              </a:rPr>
              <a:t>кофе на организм определяется еще и индивидуальной реакцией.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Средняя </a:t>
            </a:r>
            <a:r>
              <a:rPr lang="ru-RU" dirty="0">
                <a:latin typeface="Times New Roman" panose="02020603050405020304" pitchFamily="18" charset="0"/>
                <a:cs typeface="Times New Roman" panose="02020603050405020304" pitchFamily="18" charset="0"/>
              </a:rPr>
              <a:t>доза не должна превышать 3–4 кружек в день. </a:t>
            </a:r>
            <a:r>
              <a:rPr lang="ru-RU" dirty="0" smtClean="0">
                <a:latin typeface="Times New Roman" panose="02020603050405020304" pitchFamily="18" charset="0"/>
                <a:cs typeface="Times New Roman" panose="02020603050405020304" pitchFamily="18" charset="0"/>
              </a:rPr>
              <a:t>К </a:t>
            </a:r>
            <a:r>
              <a:rPr lang="ru-RU" dirty="0">
                <a:latin typeface="Times New Roman" panose="02020603050405020304" pitchFamily="18" charset="0"/>
                <a:cs typeface="Times New Roman" panose="02020603050405020304" pitchFamily="18" charset="0"/>
              </a:rPr>
              <a:t>утренней чашечке обязательно прихватите пару бутербродов, конфет, пряников. В обеденный перерыв наслаждайтесь напитком после еды.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Чтобы </a:t>
            </a:r>
            <a:r>
              <a:rPr lang="ru-RU" dirty="0">
                <a:latin typeface="Times New Roman" panose="02020603050405020304" pitchFamily="18" charset="0"/>
                <a:cs typeface="Times New Roman" panose="02020603050405020304" pitchFamily="18" charset="0"/>
              </a:rPr>
              <a:t>повысить пользу кофе, сочетайте его с другими продуктами: молоком, сливками, пломбиром, медом, корицей, лимоном</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Не </a:t>
            </a:r>
            <a:r>
              <a:rPr lang="ru-RU" dirty="0">
                <a:latin typeface="Times New Roman" panose="02020603050405020304" pitchFamily="18" charset="0"/>
                <a:cs typeface="Times New Roman" panose="02020603050405020304" pitchFamily="18" charset="0"/>
              </a:rPr>
              <a:t>забывайте, что злоупотреблять этим напитком категорически нельзя. Передозировка может привести даже к летальному исходу. </a:t>
            </a:r>
            <a:endParaRPr lang="ru-RU" dirty="0" smtClean="0">
              <a:latin typeface="Times New Roman" panose="02020603050405020304" pitchFamily="18" charset="0"/>
              <a:cs typeface="Times New Roman" panose="02020603050405020304" pitchFamily="18" charset="0"/>
            </a:endParaRPr>
          </a:p>
        </p:txBody>
      </p:sp>
      <p:pic>
        <p:nvPicPr>
          <p:cNvPr id="5" name="Рисунок 4"/>
          <p:cNvPicPr>
            <a:picLocks noChangeAspect="1"/>
          </p:cNvPicPr>
          <p:nvPr/>
        </p:nvPicPr>
        <p:blipFill>
          <a:blip r:embed="rId2" cstate="print">
            <a:extLst>
              <a:ext uri="{BEBA8EAE-BF5A-486C-A8C5-ECC9F3942E4B}">
                <a14:imgProps xmlns:a14="http://schemas.microsoft.com/office/drawing/2010/main">
                  <a14:imgLayer r:embed="rId3">
                    <a14:imgEffect>
                      <a14:backgroundRemoval t="5150" b="93533" l="10557" r="89883"/>
                    </a14:imgEffect>
                  </a14:imgLayer>
                </a14:imgProps>
              </a:ext>
              <a:ext uri="{28A0092B-C50C-407E-A947-70E740481C1C}">
                <a14:useLocalDpi xmlns:a14="http://schemas.microsoft.com/office/drawing/2010/main" val="0"/>
              </a:ext>
            </a:extLst>
          </a:blip>
          <a:stretch>
            <a:fillRect/>
          </a:stretch>
        </p:blipFill>
        <p:spPr>
          <a:xfrm>
            <a:off x="7809815" y="3298131"/>
            <a:ext cx="5621177" cy="3441116"/>
          </a:xfrm>
          <a:prstGeom prst="rect">
            <a:avLst/>
          </a:prstGeom>
        </p:spPr>
      </p:pic>
      <p:pic>
        <p:nvPicPr>
          <p:cNvPr id="6" name="Рисунок 5"/>
          <p:cNvPicPr>
            <a:picLocks noChangeAspect="1"/>
          </p:cNvPicPr>
          <p:nvPr/>
        </p:nvPicPr>
        <p:blipFill>
          <a:blip r:embed="rId4" cstate="print">
            <a:extLst>
              <a:ext uri="{BEBA8EAE-BF5A-486C-A8C5-ECC9F3942E4B}">
                <a14:imgProps xmlns:a14="http://schemas.microsoft.com/office/drawing/2010/main">
                  <a14:imgLayer r:embed="rId5">
                    <a14:imgEffect>
                      <a14:backgroundRemoval t="6574" b="97130" l="10104" r="94271">
                        <a14:backgroundMark x1="47917" y1="47315" x2="47917" y2="47315"/>
                        <a14:backgroundMark x1="51510" y1="41204" x2="51510" y2="41204"/>
                        <a14:backgroundMark x1="43125" y1="41944" x2="43125" y2="41944"/>
                        <a14:backgroundMark x1="73438" y1="39352" x2="73438" y2="39352"/>
                        <a14:backgroundMark x1="75781" y1="38056" x2="75781" y2="38056"/>
                        <a14:backgroundMark x1="69271" y1="43981" x2="69271" y2="43981"/>
                        <a14:backgroundMark x1="66927" y1="62870" x2="66927" y2="62870"/>
                        <a14:backgroundMark x1="50729" y1="70093" x2="50729" y2="70093"/>
                        <a14:backgroundMark x1="31927" y1="73241" x2="31927" y2="73241"/>
                        <a14:backgroundMark x1="40104" y1="75185" x2="40104" y2="75185"/>
                        <a14:backgroundMark x1="56875" y1="78981" x2="56875" y2="78981"/>
                        <a14:backgroundMark x1="64375" y1="71852" x2="64375" y2="71852"/>
                        <a14:backgroundMark x1="71667" y1="56296" x2="71667" y2="56296"/>
                        <a14:backgroundMark x1="82708" y1="47778" x2="82708" y2="47778"/>
                        <a14:backgroundMark x1="85052" y1="48704" x2="85052" y2="48704"/>
                        <a14:backgroundMark x1="81927" y1="50741" x2="81927" y2="50741"/>
                      </a14:backgroundRemoval>
                    </a14:imgEffect>
                  </a14:imgLayer>
                </a14:imgProps>
              </a:ext>
              <a:ext uri="{28A0092B-C50C-407E-A947-70E740481C1C}">
                <a14:useLocalDpi xmlns:a14="http://schemas.microsoft.com/office/drawing/2010/main" val="0"/>
              </a:ext>
            </a:extLst>
          </a:blip>
          <a:stretch>
            <a:fillRect/>
          </a:stretch>
        </p:blipFill>
        <p:spPr>
          <a:xfrm>
            <a:off x="-303481" y="926275"/>
            <a:ext cx="3493984" cy="1965366"/>
          </a:xfrm>
          <a:prstGeom prst="rect">
            <a:avLst/>
          </a:prstGeom>
        </p:spPr>
      </p:pic>
    </p:spTree>
    <p:extLst>
      <p:ext uri="{BB962C8B-B14F-4D97-AF65-F5344CB8AC3E}">
        <p14:creationId xmlns:p14="http://schemas.microsoft.com/office/powerpoint/2010/main" val="4268576878"/>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1400" y="431864"/>
            <a:ext cx="8610600" cy="1293028"/>
          </a:xfrm>
        </p:spPr>
        <p:txBody>
          <a:bodyPr/>
          <a:lstStyle/>
          <a:p>
            <a:pPr algn="ctr"/>
            <a:r>
              <a:rPr lang="ru-RU" dirty="0" smtClean="0">
                <a:solidFill>
                  <a:schemeClr val="accent2"/>
                </a:solidFill>
                <a:latin typeface="Times New Roman" panose="02020603050405020304" pitchFamily="18" charset="0"/>
                <a:cs typeface="Times New Roman" panose="02020603050405020304" pitchFamily="18" charset="0"/>
              </a:rPr>
              <a:t>Последствия передозировки кофе</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85008" y="1626919"/>
            <a:ext cx="8348353" cy="5231081"/>
          </a:xfrm>
        </p:spPr>
        <p:txBody>
          <a:bodyPr>
            <a:normAutofit lnSpcReduction="10000"/>
          </a:bodyPr>
          <a:lstStyle/>
          <a:p>
            <a:pPr marL="0" indent="0">
              <a:buNone/>
            </a:pPr>
            <a:r>
              <a:rPr lang="ru-RU" dirty="0">
                <a:latin typeface="Times New Roman" panose="02020603050405020304" pitchFamily="18" charset="0"/>
                <a:cs typeface="Times New Roman" panose="02020603050405020304" pitchFamily="18" charset="0"/>
              </a:rPr>
              <a:t>15 и более чашек кофе в сутки неизменно вызовут ряд негативных последствий. К ним можно отнести следующее: </a:t>
            </a:r>
          </a:p>
          <a:p>
            <a:r>
              <a:rPr lang="ru-RU" dirty="0">
                <a:latin typeface="Times New Roman" panose="02020603050405020304" pitchFamily="18" charset="0"/>
                <a:cs typeface="Times New Roman" panose="02020603050405020304" pitchFamily="18" charset="0"/>
              </a:rPr>
              <a:t>галлюцинации; </a:t>
            </a:r>
          </a:p>
          <a:p>
            <a:r>
              <a:rPr lang="ru-RU" dirty="0">
                <a:latin typeface="Times New Roman" panose="02020603050405020304" pitchFamily="18" charset="0"/>
                <a:cs typeface="Times New Roman" panose="02020603050405020304" pitchFamily="18" charset="0"/>
              </a:rPr>
              <a:t>невротические явления; </a:t>
            </a:r>
          </a:p>
          <a:p>
            <a:r>
              <a:rPr lang="ru-RU" dirty="0">
                <a:latin typeface="Times New Roman" panose="02020603050405020304" pitchFamily="18" charset="0"/>
                <a:cs typeface="Times New Roman" panose="02020603050405020304" pitchFamily="18" charset="0"/>
              </a:rPr>
              <a:t>рвоту;</a:t>
            </a:r>
          </a:p>
          <a:p>
            <a:r>
              <a:rPr lang="ru-RU" dirty="0">
                <a:latin typeface="Times New Roman" panose="02020603050405020304" pitchFamily="18" charset="0"/>
                <a:cs typeface="Times New Roman" panose="02020603050405020304" pitchFamily="18" charset="0"/>
              </a:rPr>
              <a:t>тахикардию; </a:t>
            </a:r>
          </a:p>
          <a:p>
            <a:r>
              <a:rPr lang="ru-RU" dirty="0">
                <a:latin typeface="Times New Roman" panose="02020603050405020304" pitchFamily="18" charset="0"/>
                <a:cs typeface="Times New Roman" panose="02020603050405020304" pitchFamily="18" charset="0"/>
              </a:rPr>
              <a:t>боли в желудке; </a:t>
            </a:r>
          </a:p>
          <a:p>
            <a:r>
              <a:rPr lang="ru-RU" dirty="0">
                <a:latin typeface="Times New Roman" panose="02020603050405020304" pitchFamily="18" charset="0"/>
                <a:cs typeface="Times New Roman" panose="02020603050405020304" pitchFamily="18" charset="0"/>
              </a:rPr>
              <a:t>судороги; </a:t>
            </a:r>
          </a:p>
          <a:p>
            <a:r>
              <a:rPr lang="ru-RU" dirty="0">
                <a:latin typeface="Times New Roman" panose="02020603050405020304" pitchFamily="18" charset="0"/>
                <a:cs typeface="Times New Roman" panose="02020603050405020304" pitchFamily="18" charset="0"/>
              </a:rPr>
              <a:t>повышение температуры; </a:t>
            </a:r>
          </a:p>
          <a:p>
            <a:r>
              <a:rPr lang="ru-RU" dirty="0">
                <a:latin typeface="Times New Roman" panose="02020603050405020304" pitchFamily="18" charset="0"/>
                <a:cs typeface="Times New Roman" panose="02020603050405020304" pitchFamily="18" charset="0"/>
              </a:rPr>
              <a:t>одышку.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Проявляйте </a:t>
            </a:r>
            <a:r>
              <a:rPr lang="ru-RU" dirty="0">
                <a:latin typeface="Times New Roman" panose="02020603050405020304" pitchFamily="18" charset="0"/>
                <a:cs typeface="Times New Roman" panose="02020603050405020304" pitchFamily="18" charset="0"/>
              </a:rPr>
              <a:t>осторожность в конце дня. Влияние кофе на организм, как мы уже знаем, возбуждающее. Пара вечерних чашек может обернуться бессонницей. Как видим, кофе не может причинить особого вреда, если пить этот напиток в разумных пределах. </a:t>
            </a:r>
          </a:p>
          <a:p>
            <a:endParaRPr lang="ru-RU" dirty="0"/>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683334" y="1932830"/>
            <a:ext cx="4311555" cy="3476380"/>
          </a:xfrm>
          <a:prstGeom prst="rect">
            <a:avLst/>
          </a:prstGeom>
        </p:spPr>
      </p:pic>
    </p:spTree>
    <p:extLst>
      <p:ext uri="{BB962C8B-B14F-4D97-AF65-F5344CB8AC3E}">
        <p14:creationId xmlns:p14="http://schemas.microsoft.com/office/powerpoint/2010/main" val="3572558935"/>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664530" y="218107"/>
            <a:ext cx="4297878" cy="1430187"/>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Рецепты кофе</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61258" y="1395350"/>
            <a:ext cx="4999512" cy="5462650"/>
          </a:xfrm>
        </p:spPr>
        <p:txBody>
          <a:bodyPr>
            <a:normAutofit/>
          </a:bodyPr>
          <a:lstStyle/>
          <a:p>
            <a:pPr marL="0" indent="0">
              <a:buNone/>
            </a:pPr>
            <a:r>
              <a:rPr lang="ru-RU" sz="2000" b="1" dirty="0" smtClean="0">
                <a:latin typeface="Times New Roman" panose="02020603050405020304" pitchFamily="18" charset="0"/>
                <a:cs typeface="Times New Roman" panose="02020603050405020304" pitchFamily="18" charset="0"/>
              </a:rPr>
              <a:t>Шведский </a:t>
            </a:r>
            <a:r>
              <a:rPr lang="ru-RU" sz="2000" b="1" dirty="0">
                <a:latin typeface="Times New Roman" panose="02020603050405020304" pitchFamily="18" charset="0"/>
                <a:cs typeface="Times New Roman" panose="02020603050405020304" pitchFamily="18" charset="0"/>
              </a:rPr>
              <a:t>кофе</a:t>
            </a:r>
          </a:p>
          <a:p>
            <a:pPr marL="0" indent="0">
              <a:buNone/>
            </a:pPr>
            <a:r>
              <a:rPr lang="ru-RU" sz="2000" dirty="0">
                <a:latin typeface="Times New Roman" panose="02020603050405020304" pitchFamily="18" charset="0"/>
                <a:cs typeface="Times New Roman" panose="02020603050405020304" pitchFamily="18" charset="0"/>
              </a:rPr>
              <a:t>Ингредиенты (на 1 порцию</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60 г молотого кофе;</a:t>
            </a:r>
          </a:p>
          <a:p>
            <a:r>
              <a:rPr lang="ru-RU" sz="2000" dirty="0" smtClean="0">
                <a:latin typeface="Times New Roman" panose="02020603050405020304" pitchFamily="18" charset="0"/>
                <a:cs typeface="Times New Roman" panose="02020603050405020304" pitchFamily="18" charset="0"/>
              </a:rPr>
              <a:t>400 </a:t>
            </a:r>
            <a:r>
              <a:rPr lang="ru-RU" sz="2000" dirty="0">
                <a:latin typeface="Times New Roman" panose="02020603050405020304" pitchFamily="18" charset="0"/>
                <a:cs typeface="Times New Roman" panose="02020603050405020304" pitchFamily="18" charset="0"/>
              </a:rPr>
              <a:t>г воды;</a:t>
            </a:r>
          </a:p>
          <a:p>
            <a:r>
              <a:rPr lang="ru-RU" sz="2000" dirty="0" smtClean="0">
                <a:latin typeface="Times New Roman" panose="02020603050405020304" pitchFamily="18" charset="0"/>
                <a:cs typeface="Times New Roman" panose="02020603050405020304" pitchFamily="18" charset="0"/>
              </a:rPr>
              <a:t>1 </a:t>
            </a:r>
            <a:r>
              <a:rPr lang="ru-RU" sz="2000" dirty="0">
                <a:latin typeface="Times New Roman" panose="02020603050405020304" pitchFamily="18" charset="0"/>
                <a:cs typeface="Times New Roman" panose="02020603050405020304" pitchFamily="18" charset="0"/>
              </a:rPr>
              <a:t>яичный желток;</a:t>
            </a:r>
          </a:p>
          <a:p>
            <a:r>
              <a:rPr lang="ru-RU" sz="2000" dirty="0" smtClean="0">
                <a:latin typeface="Times New Roman" panose="02020603050405020304" pitchFamily="18" charset="0"/>
                <a:cs typeface="Times New Roman" panose="02020603050405020304" pitchFamily="18" charset="0"/>
              </a:rPr>
              <a:t>ром</a:t>
            </a:r>
            <a:r>
              <a:rPr lang="ru-RU" sz="2000" dirty="0">
                <a:latin typeface="Times New Roman" panose="02020603050405020304" pitchFamily="18" charset="0"/>
                <a:cs typeface="Times New Roman" panose="02020603050405020304" pitchFamily="18" charset="0"/>
              </a:rPr>
              <a:t>;</a:t>
            </a:r>
          </a:p>
          <a:p>
            <a:r>
              <a:rPr lang="ru-RU" sz="2000" dirty="0" smtClean="0">
                <a:latin typeface="Times New Roman" panose="02020603050405020304" pitchFamily="18" charset="0"/>
                <a:cs typeface="Times New Roman" panose="02020603050405020304" pitchFamily="18" charset="0"/>
              </a:rPr>
              <a:t>4 </a:t>
            </a:r>
            <a:r>
              <a:rPr lang="ru-RU" sz="2000" dirty="0">
                <a:latin typeface="Times New Roman" panose="02020603050405020304" pitchFamily="18" charset="0"/>
                <a:cs typeface="Times New Roman" panose="02020603050405020304" pitchFamily="18" charset="0"/>
              </a:rPr>
              <a:t>ч. л. сахара;</a:t>
            </a:r>
          </a:p>
          <a:p>
            <a:r>
              <a:rPr lang="ru-RU" sz="2000" dirty="0" smtClean="0">
                <a:latin typeface="Times New Roman" panose="02020603050405020304" pitchFamily="18" charset="0"/>
                <a:cs typeface="Times New Roman" panose="02020603050405020304" pitchFamily="18" charset="0"/>
              </a:rPr>
              <a:t>сливки</a:t>
            </a:r>
            <a:r>
              <a:rPr lang="ru-RU" sz="2000" dirty="0">
                <a:latin typeface="Times New Roman" panose="02020603050405020304" pitchFamily="18" charset="0"/>
                <a:cs typeface="Times New Roman" panose="02020603050405020304" pitchFamily="18" charset="0"/>
              </a:rPr>
              <a:t>.</a:t>
            </a:r>
          </a:p>
          <a:p>
            <a:r>
              <a:rPr lang="ru-RU" sz="2000" dirty="0">
                <a:latin typeface="Times New Roman" panose="02020603050405020304" pitchFamily="18" charset="0"/>
                <a:cs typeface="Times New Roman" panose="02020603050405020304" pitchFamily="18" charset="0"/>
              </a:rPr>
              <a:t>Способ приготовления:</a:t>
            </a:r>
          </a:p>
          <a:p>
            <a:r>
              <a:rPr lang="ru-RU" sz="2000" dirty="0">
                <a:latin typeface="Times New Roman" panose="02020603050405020304" pitchFamily="18" charset="0"/>
                <a:cs typeface="Times New Roman" panose="02020603050405020304" pitchFamily="18" charset="0"/>
              </a:rPr>
              <a:t>Сварите кофе, разлейте по чашкам и дайте немного остыть. Добавьте взбитый с сахаром желток и ром.</a:t>
            </a:r>
          </a:p>
          <a:p>
            <a:r>
              <a:rPr lang="ru-RU" sz="2000" dirty="0">
                <a:latin typeface="Times New Roman" panose="02020603050405020304" pitchFamily="18" charset="0"/>
                <a:cs typeface="Times New Roman" panose="02020603050405020304" pitchFamily="18" charset="0"/>
              </a:rPr>
              <a:t>Сливки подавайте отдельно и добавляйте по вкусу.</a:t>
            </a:r>
          </a:p>
        </p:txBody>
      </p:sp>
      <p:sp>
        <p:nvSpPr>
          <p:cNvPr id="4" name="Прямоугольник 3"/>
          <p:cNvSpPr/>
          <p:nvPr/>
        </p:nvSpPr>
        <p:spPr>
          <a:xfrm>
            <a:off x="7580417" y="1413162"/>
            <a:ext cx="4473037" cy="5467497"/>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Кофе «Дон Жуан»</a:t>
            </a:r>
          </a:p>
          <a:p>
            <a:r>
              <a:rPr lang="ru-RU" sz="2000" dirty="0">
                <a:latin typeface="Times New Roman" panose="02020603050405020304" pitchFamily="18" charset="0"/>
                <a:cs typeface="Times New Roman" panose="02020603050405020304" pitchFamily="18" charset="0"/>
              </a:rPr>
              <a:t>Ингредиенты (на 1 порцию):</a:t>
            </a:r>
          </a:p>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 </a:t>
            </a:r>
            <a:r>
              <a:rPr lang="ru-RU" sz="2000" dirty="0">
                <a:latin typeface="Times New Roman" panose="02020603050405020304" pitchFamily="18" charset="0"/>
                <a:cs typeface="Times New Roman" panose="02020603050405020304" pitchFamily="18" charset="0"/>
              </a:rPr>
              <a:t>чашка сваренного </a:t>
            </a:r>
            <a:r>
              <a:rPr lang="ru-RU" sz="2000" dirty="0" smtClean="0">
                <a:latin typeface="Times New Roman" panose="02020603050405020304" pitchFamily="18" charset="0"/>
                <a:cs typeface="Times New Roman" panose="02020603050405020304" pitchFamily="18" charset="0"/>
              </a:rPr>
              <a:t>кофе;</a:t>
            </a:r>
          </a:p>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 </a:t>
            </a:r>
            <a:r>
              <a:rPr lang="ru-RU" sz="2000" dirty="0">
                <a:latin typeface="Times New Roman" panose="02020603050405020304" pitchFamily="18" charset="0"/>
                <a:cs typeface="Times New Roman" panose="02020603050405020304" pitchFamily="18" charset="0"/>
              </a:rPr>
              <a:t>ст. л. темного </a:t>
            </a:r>
            <a:r>
              <a:rPr lang="ru-RU" sz="2000" dirty="0" smtClean="0">
                <a:latin typeface="Times New Roman" panose="02020603050405020304" pitchFamily="18" charset="0"/>
                <a:cs typeface="Times New Roman" panose="02020603050405020304" pitchFamily="18" charset="0"/>
              </a:rPr>
              <a:t>рома;</a:t>
            </a:r>
          </a:p>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1 </a:t>
            </a:r>
            <a:r>
              <a:rPr lang="ru-RU" sz="2000" dirty="0">
                <a:latin typeface="Times New Roman" panose="02020603050405020304" pitchFamily="18" charset="0"/>
                <a:cs typeface="Times New Roman" panose="02020603050405020304" pitchFamily="18" charset="0"/>
              </a:rPr>
              <a:t>ст. л. кофейного </a:t>
            </a:r>
            <a:r>
              <a:rPr lang="ru-RU" sz="2000" dirty="0" smtClean="0">
                <a:latin typeface="Times New Roman" panose="02020603050405020304" pitchFamily="18" charset="0"/>
                <a:cs typeface="Times New Roman" panose="02020603050405020304" pitchFamily="18" charset="0"/>
              </a:rPr>
              <a:t>ликера;</a:t>
            </a:r>
          </a:p>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2 </a:t>
            </a:r>
            <a:r>
              <a:rPr lang="ru-RU" sz="2000" dirty="0">
                <a:latin typeface="Times New Roman" panose="02020603050405020304" pitchFamily="18" charset="0"/>
                <a:cs typeface="Times New Roman" panose="02020603050405020304" pitchFamily="18" charset="0"/>
              </a:rPr>
              <a:t>ст. л. </a:t>
            </a:r>
            <a:r>
              <a:rPr lang="ru-RU" sz="2000" dirty="0" smtClean="0">
                <a:latin typeface="Times New Roman" panose="02020603050405020304" pitchFamily="18" charset="0"/>
                <a:cs typeface="Times New Roman" panose="02020603050405020304" pitchFamily="18" charset="0"/>
              </a:rPr>
              <a:t>сливок;</a:t>
            </a:r>
          </a:p>
          <a:p>
            <a:pPr marL="285750" indent="-285750">
              <a:buFont typeface="Arial" panose="020B0604020202020204" pitchFamily="34" charset="0"/>
              <a:buChar char="•"/>
            </a:pPr>
            <a:r>
              <a:rPr lang="ru-RU" sz="2000" dirty="0" smtClean="0">
                <a:latin typeface="Times New Roman" panose="02020603050405020304" pitchFamily="18" charset="0"/>
                <a:cs typeface="Times New Roman" panose="02020603050405020304" pitchFamily="18" charset="0"/>
              </a:rPr>
              <a:t>2 </a:t>
            </a:r>
            <a:r>
              <a:rPr lang="ru-RU" sz="2000" dirty="0">
                <a:latin typeface="Times New Roman" panose="02020603050405020304" pitchFamily="18" charset="0"/>
                <a:cs typeface="Times New Roman" panose="02020603050405020304" pitchFamily="18" charset="0"/>
              </a:rPr>
              <a:t>ч. л. тертого шоколада.</a:t>
            </a:r>
          </a:p>
          <a:p>
            <a:r>
              <a:rPr lang="ru-RU" sz="2000" dirty="0">
                <a:latin typeface="Times New Roman" panose="02020603050405020304" pitchFamily="18" charset="0"/>
                <a:cs typeface="Times New Roman" panose="02020603050405020304" pitchFamily="18" charset="0"/>
              </a:rPr>
              <a:t>Способ приготовления:</a:t>
            </a:r>
          </a:p>
          <a:p>
            <a:r>
              <a:rPr lang="ru-RU" sz="2000" dirty="0">
                <a:latin typeface="Times New Roman" panose="02020603050405020304" pitchFamily="18" charset="0"/>
                <a:cs typeface="Times New Roman" panose="02020603050405020304" pitchFamily="18" charset="0"/>
              </a:rPr>
              <a:t>Налейте в бокал ром и подожгите. Вращайте бокал с горящей жидкостью в течение нескольких секунд.</a:t>
            </a:r>
          </a:p>
          <a:p>
            <a:r>
              <a:rPr lang="ru-RU" sz="2000" dirty="0">
                <a:latin typeface="Times New Roman" panose="02020603050405020304" pitchFamily="18" charset="0"/>
                <a:cs typeface="Times New Roman" panose="02020603050405020304" pitchFamily="18" charset="0"/>
              </a:rPr>
              <a:t>Влейте ликер, а затем горячий кофе. Осторожно, по ручке чайной ложки, влейте сливки так, чтобы они</a:t>
            </a:r>
          </a:p>
          <a:p>
            <a:r>
              <a:rPr lang="ru-RU" sz="2000" dirty="0">
                <a:latin typeface="Times New Roman" panose="02020603050405020304" pitchFamily="18" charset="0"/>
                <a:cs typeface="Times New Roman" panose="02020603050405020304" pitchFamily="18" charset="0"/>
              </a:rPr>
              <a:t>оставались на поверхности напитка. Посыпьте сверху тертым шоколадом и сразу подавайте.</a:t>
            </a:r>
          </a:p>
        </p:txBody>
      </p:sp>
      <p:pic>
        <p:nvPicPr>
          <p:cNvPr id="5" name="Рисунок 4"/>
          <p:cNvPicPr>
            <a:picLocks noChangeAspect="1"/>
          </p:cNvPicPr>
          <p:nvPr/>
        </p:nvPicPr>
        <p:blipFill>
          <a:blip r:embed="rId2" cstate="print">
            <a:extLst>
              <a:ext uri="{BEBA8EAE-BF5A-486C-A8C5-ECC9F3942E4B}">
                <a14:imgProps xmlns:a14="http://schemas.microsoft.com/office/drawing/2010/main">
                  <a14:imgLayer r:embed="rId3">
                    <a14:imgEffect>
                      <a14:backgroundRemoval t="9845" b="95855" l="10000" r="93667">
                        <a14:foregroundMark x1="35833" y1="79102" x2="35833" y2="79102"/>
                        <a14:foregroundMark x1="39667" y1="80829" x2="39667" y2="80829"/>
                        <a14:foregroundMark x1="46000" y1="82211" x2="46000" y2="82211"/>
                        <a14:foregroundMark x1="30667" y1="77893" x2="30667" y2="77893"/>
                        <a14:foregroundMark x1="34167" y1="78238" x2="34167" y2="78238"/>
                        <a14:foregroundMark x1="29500" y1="76339" x2="29500" y2="76339"/>
                        <a14:foregroundMark x1="42167" y1="82383" x2="42167" y2="82383"/>
                        <a14:foregroundMark x1="49333" y1="83074" x2="49333" y2="83074"/>
                        <a14:foregroundMark x1="52000" y1="82556" x2="52000" y2="82556"/>
                        <a14:foregroundMark x1="53333" y1="82556" x2="53333" y2="82556"/>
                      </a14:backgroundRemoval>
                    </a14:imgEffect>
                  </a14:imgLayer>
                </a14:imgProps>
              </a:ext>
              <a:ext uri="{28A0092B-C50C-407E-A947-70E740481C1C}">
                <a14:useLocalDpi xmlns:a14="http://schemas.microsoft.com/office/drawing/2010/main" val="0"/>
              </a:ext>
            </a:extLst>
          </a:blip>
          <a:stretch>
            <a:fillRect/>
          </a:stretch>
        </p:blipFill>
        <p:spPr>
          <a:xfrm rot="885292">
            <a:off x="2051290" y="615896"/>
            <a:ext cx="1615449" cy="1558908"/>
          </a:xfrm>
          <a:prstGeom prst="rect">
            <a:avLst/>
          </a:prstGeom>
        </p:spPr>
      </p:pic>
      <p:pic>
        <p:nvPicPr>
          <p:cNvPr id="6" name="Рисунок 5"/>
          <p:cNvPicPr>
            <a:picLocks noChangeAspect="1"/>
          </p:cNvPicPr>
          <p:nvPr/>
        </p:nvPicPr>
        <p:blipFill>
          <a:blip r:embed="rId4" cstate="print">
            <a:extLst>
              <a:ext uri="{BEBA8EAE-BF5A-486C-A8C5-ECC9F3942E4B}">
                <a14:imgProps xmlns:a14="http://schemas.microsoft.com/office/drawing/2010/main">
                  <a14:imgLayer r:embed="rId5">
                    <a14:imgEffect>
                      <a14:backgroundRemoval t="4000" b="100000" l="4143" r="100000"/>
                    </a14:imgEffect>
                  </a14:imgLayer>
                </a14:imgProps>
              </a:ext>
              <a:ext uri="{28A0092B-C50C-407E-A947-70E740481C1C}">
                <a14:useLocalDpi xmlns:a14="http://schemas.microsoft.com/office/drawing/2010/main" val="0"/>
              </a:ext>
            </a:extLst>
          </a:blip>
          <a:stretch>
            <a:fillRect/>
          </a:stretch>
        </p:blipFill>
        <p:spPr>
          <a:xfrm>
            <a:off x="9960551" y="1020395"/>
            <a:ext cx="1047379" cy="785534"/>
          </a:xfrm>
          <a:prstGeom prst="rect">
            <a:avLst/>
          </a:prstGeom>
        </p:spPr>
      </p:pic>
      <p:pic>
        <p:nvPicPr>
          <p:cNvPr id="7" name="Рисунок 6"/>
          <p:cNvPicPr>
            <a:picLocks noChangeAspect="1"/>
          </p:cNvPicPr>
          <p:nvPr/>
        </p:nvPicPr>
        <p:blipFill>
          <a:blip r:embed="rId6">
            <a:extLst>
              <a:ext uri="{BEBA8EAE-BF5A-486C-A8C5-ECC9F3942E4B}">
                <a14:imgProps xmlns:a14="http://schemas.microsoft.com/office/drawing/2010/main">
                  <a14:imgLayer r:embed="rId7">
                    <a14:imgEffect>
                      <a14:backgroundRemoval t="9524" b="95990" l="10000" r="90000"/>
                    </a14:imgEffect>
                  </a14:imgLayer>
                </a14:imgProps>
              </a:ext>
              <a:ext uri="{28A0092B-C50C-407E-A947-70E740481C1C}">
                <a14:useLocalDpi xmlns:a14="http://schemas.microsoft.com/office/drawing/2010/main" val="0"/>
              </a:ext>
            </a:extLst>
          </a:blip>
          <a:stretch>
            <a:fillRect/>
          </a:stretch>
        </p:blipFill>
        <p:spPr>
          <a:xfrm>
            <a:off x="2735015" y="1179735"/>
            <a:ext cx="5859029" cy="3896255"/>
          </a:xfrm>
          <a:prstGeom prst="rect">
            <a:avLst/>
          </a:prstGeom>
        </p:spPr>
      </p:pic>
    </p:spTree>
    <p:extLst>
      <p:ext uri="{BB962C8B-B14F-4D97-AF65-F5344CB8AC3E}">
        <p14:creationId xmlns:p14="http://schemas.microsoft.com/office/powerpoint/2010/main" val="259787633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410204" y="285007"/>
            <a:ext cx="2765960" cy="985652"/>
          </a:xfrm>
        </p:spPr>
        <p:txBody>
          <a:bodyPr>
            <a:noAutofit/>
          </a:bodyPr>
          <a:lstStyle/>
          <a:p>
            <a:r>
              <a:rPr lang="ru-RU" sz="6600" dirty="0" smtClean="0">
                <a:solidFill>
                  <a:schemeClr val="accent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Чай</a:t>
            </a:r>
            <a:endParaRPr lang="ru-RU" sz="6600" dirty="0">
              <a:solidFill>
                <a:schemeClr val="accent1"/>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13756" y="1270660"/>
            <a:ext cx="11292444" cy="4948026"/>
          </a:xfrm>
        </p:spPr>
        <p:txBody>
          <a:bodyPr>
            <a:normAutofit/>
          </a:bodyPr>
          <a:lstStyle/>
          <a:p>
            <a:endParaRPr lang="ru-RU" dirty="0"/>
          </a:p>
          <a:p>
            <a:pPr marL="0" indent="0">
              <a:buNone/>
            </a:pPr>
            <a:r>
              <a:rPr lang="ru-RU" sz="2800" dirty="0" smtClean="0">
                <a:latin typeface="Times New Roman" panose="02020603050405020304" pitchFamily="18" charset="0"/>
                <a:cs typeface="Times New Roman" panose="02020603050405020304" pitchFamily="18" charset="0"/>
              </a:rPr>
              <a:t>Чай — </a:t>
            </a:r>
            <a:r>
              <a:rPr lang="ru-RU" sz="2800" dirty="0">
                <a:latin typeface="Times New Roman" panose="02020603050405020304" pitchFamily="18" charset="0"/>
                <a:cs typeface="Times New Roman" panose="02020603050405020304" pitchFamily="18" charset="0"/>
              </a:rPr>
              <a:t>напиток, получаемый варкой, завариванием и/или настаиванием листа чайного куста, который предварительно подготавливается специальным образом.</a:t>
            </a:r>
            <a:endParaRPr lang="ru-RU"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80706" y="2886446"/>
            <a:ext cx="6638306" cy="3734047"/>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3244676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23312" y="403761"/>
            <a:ext cx="3301341" cy="795647"/>
          </a:xfrm>
        </p:spPr>
        <p:txBody>
          <a:bodyPr>
            <a:normAutofit fontScale="90000"/>
          </a:bodyPr>
          <a:lstStyle/>
          <a:p>
            <a:r>
              <a:rPr lang="ru-RU" sz="4400" dirty="0">
                <a:solidFill>
                  <a:schemeClr val="accent2"/>
                </a:solidFill>
                <a:latin typeface="Times New Roman" panose="02020603050405020304" pitchFamily="18" charset="0"/>
                <a:cs typeface="Times New Roman" panose="02020603050405020304" pitchFamily="18" charset="0"/>
              </a:rPr>
              <a:t>История</a:t>
            </a:r>
            <a:r>
              <a:rPr lang="ru-RU" dirty="0">
                <a:solidFill>
                  <a:schemeClr val="accent2"/>
                </a:solidFill>
                <a:latin typeface="Times New Roman" panose="02020603050405020304" pitchFamily="18" charset="0"/>
                <a:cs typeface="Times New Roman" panose="02020603050405020304" pitchFamily="18" charset="0"/>
              </a:rPr>
              <a:t/>
            </a:r>
            <a:br>
              <a:rPr lang="ru-RU" dirty="0">
                <a:solidFill>
                  <a:schemeClr val="accent2"/>
                </a:solidFill>
                <a:latin typeface="Times New Roman" panose="02020603050405020304" pitchFamily="18" charset="0"/>
                <a:cs typeface="Times New Roman" panose="02020603050405020304" pitchFamily="18" charset="0"/>
              </a:rPr>
            </a:b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38298" y="1339536"/>
            <a:ext cx="10820400" cy="4024125"/>
          </a:xfrm>
        </p:spPr>
        <p:txBody>
          <a:bodyPr>
            <a:normAutofit/>
          </a:bodyPr>
          <a:lstStyle/>
          <a:p>
            <a:pPr marL="0" indent="0">
              <a:buNone/>
            </a:pPr>
            <a:r>
              <a:rPr lang="ru-RU" sz="2400" dirty="0" smtClean="0">
                <a:latin typeface="Times New Roman" panose="02020603050405020304" pitchFamily="18" charset="0"/>
                <a:cs typeface="Times New Roman" panose="02020603050405020304" pitchFamily="18" charset="0"/>
              </a:rPr>
              <a:t>Первоначально </a:t>
            </a:r>
            <a:r>
              <a:rPr lang="ru-RU" sz="2400" dirty="0">
                <a:latin typeface="Times New Roman" panose="02020603050405020304" pitchFamily="18" charset="0"/>
                <a:cs typeface="Times New Roman" panose="02020603050405020304" pitchFamily="18" charset="0"/>
              </a:rPr>
              <a:t>чай использовался в качестве лекарственного средства. Его употребление в качестве напитка широко распространилось во время китайской династии </a:t>
            </a:r>
            <a:r>
              <a:rPr lang="ru-RU" sz="2400" dirty="0" err="1">
                <a:latin typeface="Times New Roman" panose="02020603050405020304" pitchFamily="18" charset="0"/>
                <a:cs typeface="Times New Roman" panose="02020603050405020304" pitchFamily="18" charset="0"/>
              </a:rPr>
              <a:t>Тан</a:t>
            </a:r>
            <a:r>
              <a:rPr lang="ru-RU" sz="2400" dirty="0">
                <a:latin typeface="Times New Roman" panose="02020603050405020304" pitchFamily="18" charset="0"/>
                <a:cs typeface="Times New Roman" panose="02020603050405020304" pitchFamily="18" charset="0"/>
              </a:rPr>
              <a:t>.</a:t>
            </a:r>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backgroundRemoval t="14901" b="94371" l="9934" r="91225">
                        <a14:foregroundMark x1="32781" y1="66722" x2="32781" y2="66722"/>
                        <a14:foregroundMark x1="37583" y1="65894" x2="37583" y2="65894"/>
                        <a14:foregroundMark x1="62252" y1="57285" x2="62252" y2="57285"/>
                        <a14:foregroundMark x1="67053" y1="58113" x2="67053" y2="58113"/>
                        <a14:foregroundMark x1="72682" y1="64570" x2="72682" y2="64570"/>
                        <a14:backgroundMark x1="45033" y1="83609" x2="45033" y2="83609"/>
                        <a14:backgroundMark x1="46026" y1="89735" x2="46026" y2="89735"/>
                      </a14:backgroundRemoval>
                    </a14:imgEffect>
                  </a14:imgLayer>
                </a14:imgProps>
              </a:ext>
              <a:ext uri="{28A0092B-C50C-407E-A947-70E740481C1C}">
                <a14:useLocalDpi xmlns:a14="http://schemas.microsoft.com/office/drawing/2010/main" val="0"/>
              </a:ext>
            </a:extLst>
          </a:blip>
          <a:srcRect t="38788"/>
          <a:stretch/>
        </p:blipFill>
        <p:spPr>
          <a:xfrm>
            <a:off x="2298864" y="2031142"/>
            <a:ext cx="7652657" cy="4684353"/>
          </a:xfrm>
          <a:prstGeom prst="rect">
            <a:avLst/>
          </a:prstGeom>
        </p:spPr>
      </p:pic>
    </p:spTree>
    <p:extLst>
      <p:ext uri="{BB962C8B-B14F-4D97-AF65-F5344CB8AC3E}">
        <p14:creationId xmlns:p14="http://schemas.microsoft.com/office/powerpoint/2010/main" val="29426560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1397" y="455615"/>
            <a:ext cx="5746668" cy="1100053"/>
          </a:xfrm>
        </p:spPr>
        <p:txBody>
          <a:bodyPr>
            <a:noAutofit/>
          </a:bodyPr>
          <a:lstStyle/>
          <a:p>
            <a:r>
              <a:rPr lang="ru-RU" dirty="0">
                <a:solidFill>
                  <a:schemeClr val="accent2"/>
                </a:solidFill>
                <a:latin typeface="Times New Roman" panose="02020603050405020304" pitchFamily="18" charset="0"/>
                <a:cs typeface="Times New Roman" panose="02020603050405020304" pitchFamily="18" charset="0"/>
              </a:rPr>
              <a:t>Мифы и предания</a:t>
            </a:r>
            <a:br>
              <a:rPr lang="ru-RU" dirty="0">
                <a:solidFill>
                  <a:schemeClr val="accent2"/>
                </a:solidFill>
                <a:latin typeface="Times New Roman" panose="02020603050405020304" pitchFamily="18" charset="0"/>
                <a:cs typeface="Times New Roman" panose="02020603050405020304" pitchFamily="18" charset="0"/>
              </a:rPr>
            </a:b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65018" y="1458289"/>
            <a:ext cx="10900559" cy="5180017"/>
          </a:xfrm>
        </p:spPr>
        <p:txBody>
          <a:bodyPr>
            <a:noAutofit/>
          </a:bodyPr>
          <a:lstStyle/>
          <a:p>
            <a:r>
              <a:rPr lang="ru-RU" dirty="0" smtClean="0">
                <a:latin typeface="Times New Roman" panose="02020603050405020304" pitchFamily="18" charset="0"/>
                <a:cs typeface="Times New Roman" panose="02020603050405020304" pitchFamily="18" charset="0"/>
              </a:rPr>
              <a:t>Согласно </a:t>
            </a:r>
            <a:r>
              <a:rPr lang="ru-RU" dirty="0">
                <a:latin typeface="Times New Roman" panose="02020603050405020304" pitchFamily="18" charset="0"/>
                <a:cs typeface="Times New Roman" panose="02020603050405020304" pitchFamily="18" charset="0"/>
              </a:rPr>
              <a:t>китайской традиции, чай был открыт культурным героем </a:t>
            </a:r>
            <a:r>
              <a:rPr lang="ru-RU" dirty="0" err="1">
                <a:latin typeface="Times New Roman" panose="02020603050405020304" pitchFamily="18" charset="0"/>
                <a:cs typeface="Times New Roman" panose="02020603050405020304" pitchFamily="18" charset="0"/>
              </a:rPr>
              <a:t>Шэнь-нуном</a:t>
            </a:r>
            <a:r>
              <a:rPr lang="ru-RU" dirty="0">
                <a:latin typeface="Times New Roman" panose="02020603050405020304" pitchFamily="18" charset="0"/>
                <a:cs typeface="Times New Roman" panose="02020603050405020304" pitchFamily="18" charset="0"/>
              </a:rPr>
              <a:t>, покровителем земледелия и медицины, одним из Трёх Великих, создавших все ремёсла и искусства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По преданию, император </a:t>
            </a:r>
            <a:r>
              <a:rPr lang="ru-RU" dirty="0" err="1">
                <a:latin typeface="Times New Roman" panose="02020603050405020304" pitchFamily="18" charset="0"/>
                <a:cs typeface="Times New Roman" panose="02020603050405020304" pitchFamily="18" charset="0"/>
              </a:rPr>
              <a:t>Шэнь-нун</a:t>
            </a:r>
            <a:r>
              <a:rPr lang="ru-RU" dirty="0">
                <a:latin typeface="Times New Roman" panose="02020603050405020304" pitchFamily="18" charset="0"/>
                <a:cs typeface="Times New Roman" panose="02020603050405020304" pitchFamily="18" charset="0"/>
              </a:rPr>
              <a:t> путешествовал в поисках целебных трав с котлом на треножнике, в котором кипятил воду для целебных отваров. В 2737 году до н. э. в котёл с кипятком упали несколько листочков чайного дерева. Отвар показался вкусным и вызвал бодрость. С тех пор </a:t>
            </a:r>
            <a:r>
              <a:rPr lang="ru-RU" dirty="0" err="1">
                <a:latin typeface="Times New Roman" panose="02020603050405020304" pitchFamily="18" charset="0"/>
                <a:cs typeface="Times New Roman" panose="02020603050405020304" pitchFamily="18" charset="0"/>
              </a:rPr>
              <a:t>Шэнь-нун</a:t>
            </a:r>
            <a:r>
              <a:rPr lang="ru-RU" dirty="0">
                <a:latin typeface="Times New Roman" panose="02020603050405020304" pitchFamily="18" charset="0"/>
                <a:cs typeface="Times New Roman" panose="02020603050405020304" pitchFamily="18" charset="0"/>
              </a:rPr>
              <a:t> не пил других напитков</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Другой миф, более позднего происхождения, приписывает изобретение чая знаменитому буддистскому проповеднику, основателю </a:t>
            </a:r>
            <a:r>
              <a:rPr lang="ru-RU" dirty="0" err="1">
                <a:latin typeface="Times New Roman" panose="02020603050405020304" pitchFamily="18" charset="0"/>
                <a:cs typeface="Times New Roman" panose="02020603050405020304" pitchFamily="18" charset="0"/>
              </a:rPr>
              <a:t>чань</a:t>
            </a:r>
            <a:r>
              <a:rPr lang="ru-RU" dirty="0">
                <a:latin typeface="Times New Roman" panose="02020603050405020304" pitchFamily="18" charset="0"/>
                <a:cs typeface="Times New Roman" panose="02020603050405020304" pitchFamily="18" charset="0"/>
              </a:rPr>
              <a:t>-буддизма </a:t>
            </a:r>
            <a:r>
              <a:rPr lang="ru-RU" dirty="0" err="1">
                <a:latin typeface="Times New Roman" panose="02020603050405020304" pitchFamily="18" charset="0"/>
                <a:cs typeface="Times New Roman" panose="02020603050405020304" pitchFamily="18" charset="0"/>
              </a:rPr>
              <a:t>Бодхидхарме</a:t>
            </a:r>
            <a:r>
              <a:rPr lang="ru-RU" dirty="0">
                <a:latin typeface="Times New Roman" panose="02020603050405020304" pitchFamily="18" charset="0"/>
                <a:cs typeface="Times New Roman" panose="02020603050405020304" pitchFamily="18" charset="0"/>
              </a:rPr>
              <a:t>. По преданию, в 519 г. н. э. </a:t>
            </a:r>
            <a:r>
              <a:rPr lang="ru-RU" dirty="0" err="1">
                <a:latin typeface="Times New Roman" panose="02020603050405020304" pitchFamily="18" charset="0"/>
                <a:cs typeface="Times New Roman" panose="02020603050405020304" pitchFamily="18" charset="0"/>
              </a:rPr>
              <a:t>Бодхидхарма</a:t>
            </a:r>
            <a:r>
              <a:rPr lang="ru-RU" dirty="0">
                <a:latin typeface="Times New Roman" panose="02020603050405020304" pitchFamily="18" charset="0"/>
                <a:cs typeface="Times New Roman" panose="02020603050405020304" pitchFamily="18" charset="0"/>
              </a:rPr>
              <a:t> предавался медитации, но уснул. Проснувшись, в гневе он вырвал ресницы (или отрезал себе веки) и бросил на землю. На следующий день в этом месте выросли саженцы чайного дерева. </a:t>
            </a:r>
            <a:r>
              <a:rPr lang="ru-RU" dirty="0" err="1">
                <a:latin typeface="Times New Roman" panose="02020603050405020304" pitchFamily="18" charset="0"/>
                <a:cs typeface="Times New Roman" panose="02020603050405020304" pitchFamily="18" charset="0"/>
              </a:rPr>
              <a:t>Бодхидхарма</a:t>
            </a:r>
            <a:r>
              <a:rPr lang="ru-RU" dirty="0">
                <a:latin typeface="Times New Roman" panose="02020603050405020304" pitchFamily="18" charset="0"/>
                <a:cs typeface="Times New Roman" panose="02020603050405020304" pitchFamily="18" charset="0"/>
              </a:rPr>
              <a:t> попробовал отвар из листьев и обнаружил, что они прогоняют сон.</a:t>
            </a:r>
          </a:p>
        </p:txBody>
      </p:sp>
    </p:spTree>
    <p:extLst>
      <p:ext uri="{BB962C8B-B14F-4D97-AF65-F5344CB8AC3E}">
        <p14:creationId xmlns:p14="http://schemas.microsoft.com/office/powerpoint/2010/main" val="154148350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914399" y="930627"/>
            <a:ext cx="10913423" cy="1765072"/>
          </a:xfrm>
        </p:spPr>
        <p:txBody>
          <a:bodyPr>
            <a:normAutofit/>
          </a:bodyPr>
          <a:lstStyle/>
          <a:p>
            <a:pPr algn="ctr"/>
            <a:r>
              <a:rPr lang="ru-RU" cap="none" dirty="0" smtClean="0">
                <a:latin typeface="Times New Roman" panose="02020603050405020304" pitchFamily="18" charset="0"/>
                <a:cs typeface="Times New Roman" panose="02020603050405020304" pitchFamily="18" charset="0"/>
              </a:rPr>
              <a:t>КОФЕ— напиток из жареных и перемолотых зёрен кофейного дерева.</a:t>
            </a:r>
            <a:endParaRPr lang="ru-RU" cap="none" dirty="0">
              <a:latin typeface="Times New Roman" panose="02020603050405020304" pitchFamily="18" charset="0"/>
              <a:cs typeface="Times New Roman" panose="02020603050405020304" pitchFamily="18" charset="0"/>
            </a:endParaRPr>
          </a:p>
        </p:txBody>
      </p:sp>
      <p:pic>
        <p:nvPicPr>
          <p:cNvPr id="4" name="Объект 3"/>
          <p:cNvPicPr>
            <a:picLocks noGrp="1" noChangeAspect="1"/>
          </p:cNvPicPr>
          <p:nvPr>
            <p:ph idx="1"/>
          </p:nvPr>
        </p:nvPicPr>
        <p:blipFill>
          <a:blip r:embed="rId3" cstate="print">
            <a:extLst>
              <a:ext uri="{BEBA8EAE-BF5A-486C-A8C5-ECC9F3942E4B}">
                <a14:imgProps xmlns:a14="http://schemas.microsoft.com/office/drawing/2010/main">
                  <a14:imgLayer r:embed="rId4">
                    <a14:imgEffect>
                      <a14:backgroundRemoval t="1370" b="93738" l="0" r="91310"/>
                    </a14:imgEffect>
                  </a14:imgLayer>
                </a14:imgProps>
              </a:ext>
              <a:ext uri="{28A0092B-C50C-407E-A947-70E740481C1C}">
                <a14:useLocalDpi xmlns:a14="http://schemas.microsoft.com/office/drawing/2010/main" val="0"/>
              </a:ext>
            </a:extLst>
          </a:blip>
          <a:stretch>
            <a:fillRect/>
          </a:stretch>
        </p:blipFill>
        <p:spPr>
          <a:xfrm>
            <a:off x="3361081" y="2553195"/>
            <a:ext cx="6020060" cy="3762538"/>
          </a:xfrm>
        </p:spPr>
      </p:pic>
    </p:spTree>
    <p:extLst>
      <p:ext uri="{BB962C8B-B14F-4D97-AF65-F5344CB8AC3E}">
        <p14:creationId xmlns:p14="http://schemas.microsoft.com/office/powerpoint/2010/main" val="95180940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30192" y="158732"/>
            <a:ext cx="3407228" cy="1293028"/>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Виды чая</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97676" y="1451760"/>
            <a:ext cx="10820400" cy="4024125"/>
          </a:xfrm>
        </p:spPr>
        <p:txBody>
          <a:bodyPr/>
          <a:lstStyle/>
          <a:p>
            <a:r>
              <a:rPr lang="ru-RU" dirty="0">
                <a:latin typeface="Times New Roman" panose="02020603050405020304" pitchFamily="18" charset="0"/>
                <a:cs typeface="Times New Roman" panose="02020603050405020304" pitchFamily="18" charset="0"/>
              </a:rPr>
              <a:t>Существует множество способов обработки чая, в том числе вяление, сушка, скручивание, ферментация и т.д. </a:t>
            </a:r>
            <a:br>
              <a:rPr lang="ru-RU" dirty="0">
                <a:latin typeface="Times New Roman" panose="02020603050405020304" pitchFamily="18" charset="0"/>
                <a:cs typeface="Times New Roman" panose="02020603050405020304" pitchFamily="18" charset="0"/>
              </a:rPr>
            </a:br>
            <a:r>
              <a:rPr lang="ru-RU" dirty="0">
                <a:latin typeface="Times New Roman" panose="02020603050405020304" pitchFamily="18" charset="0"/>
                <a:cs typeface="Times New Roman" panose="02020603050405020304" pitchFamily="18" charset="0"/>
              </a:rPr>
              <a:t>В зависимости от них получают множество чаев, названия которых чаще всего связаны с цветом.</a:t>
            </a:r>
          </a:p>
          <a:p>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620457" y="2744788"/>
            <a:ext cx="6903554" cy="3976447"/>
          </a:xfrm>
          <a:prstGeom prst="rect">
            <a:avLst/>
          </a:prstGeom>
        </p:spPr>
      </p:pic>
    </p:spTree>
    <p:extLst>
      <p:ext uri="{BB962C8B-B14F-4D97-AF65-F5344CB8AC3E}">
        <p14:creationId xmlns:p14="http://schemas.microsoft.com/office/powerpoint/2010/main" val="272686925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852062" y="253734"/>
            <a:ext cx="3609109" cy="1064427"/>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Виды чая</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77042" y="1318161"/>
            <a:ext cx="5548745" cy="5332021"/>
          </a:xfrm>
        </p:spPr>
        <p:txBody>
          <a:bodyPr>
            <a:normAutofit/>
          </a:bodyPr>
          <a:lstStyle/>
          <a:p>
            <a:pPr marL="0" indent="0">
              <a:buNone/>
            </a:pP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Зеленые чаи </a:t>
            </a:r>
            <a:r>
              <a:rPr lang="ru-RU" dirty="0">
                <a:latin typeface="Times New Roman" panose="02020603050405020304" pitchFamily="18" charset="0"/>
                <a:cs typeface="Times New Roman" panose="02020603050405020304" pitchFamily="18" charset="0"/>
              </a:rPr>
              <a:t>– богаты витаминами и полезными веществами, с высоким содержанием кофеина. Имеют неяркий настой от желтоватого до зеленого цвета, с ярким ароматом и насыщенным вкусом. Очень популярны в России различные виды черных чаев (в Китае черный чай называют красным). Это наиболее ферментированный чай, который проходит максимальное число операций, прежде чем поступить в продажу. Белые чаи распространены почти исключительно в Китае, они производятся из нежных полураспустившихся листочков.</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5168" y="2319105"/>
            <a:ext cx="5652655" cy="2958223"/>
          </a:xfrm>
          <a:prstGeom prst="rect">
            <a:avLst/>
          </a:prstGeom>
          <a:ln>
            <a:noFill/>
          </a:ln>
          <a:effectLst>
            <a:softEdge rad="112500"/>
          </a:effectLst>
        </p:spPr>
      </p:pic>
    </p:spTree>
    <p:extLst>
      <p:ext uri="{BB962C8B-B14F-4D97-AF65-F5344CB8AC3E}">
        <p14:creationId xmlns:p14="http://schemas.microsoft.com/office/powerpoint/2010/main" val="2799683840"/>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25194" y="0"/>
            <a:ext cx="3050969" cy="1175657"/>
          </a:xfrm>
        </p:spPr>
        <p:txBody>
          <a:bodyPr/>
          <a:lstStyle/>
          <a:p>
            <a:r>
              <a:rPr lang="ru-RU" dirty="0">
                <a:solidFill>
                  <a:srgbClr val="EB7712"/>
                </a:solidFill>
                <a:latin typeface="Times New Roman" panose="02020603050405020304" pitchFamily="18" charset="0"/>
                <a:cs typeface="Times New Roman" panose="02020603050405020304" pitchFamily="18" charset="0"/>
              </a:rPr>
              <a:t>Виды чая</a:t>
            </a:r>
            <a:endParaRPr lang="ru-RU" dirty="0"/>
          </a:p>
        </p:txBody>
      </p:sp>
      <p:sp>
        <p:nvSpPr>
          <p:cNvPr id="3" name="Объект 2"/>
          <p:cNvSpPr>
            <a:spLocks noGrp="1"/>
          </p:cNvSpPr>
          <p:nvPr>
            <p:ph idx="1"/>
          </p:nvPr>
        </p:nvSpPr>
        <p:spPr>
          <a:xfrm>
            <a:off x="187036" y="1351411"/>
            <a:ext cx="6486895" cy="5417523"/>
          </a:xfrm>
        </p:spPr>
        <p:txBody>
          <a:bodyPr>
            <a:normAutofit lnSpcReduction="10000"/>
          </a:bodyPr>
          <a:lstStyle/>
          <a:p>
            <a:pPr marL="0" indent="0">
              <a:buNone/>
            </a:pPr>
            <a:r>
              <a:rPr lang="ru-RU" sz="2400" b="1" dirty="0">
                <a:latin typeface="Times New Roman" panose="02020603050405020304" pitchFamily="18" charset="0"/>
                <a:cs typeface="Times New Roman" panose="02020603050405020304" pitchFamily="18" charset="0"/>
              </a:rPr>
              <a:t>Красный </a:t>
            </a:r>
            <a:r>
              <a:rPr lang="ru-RU" sz="2400" b="1" dirty="0" smtClean="0">
                <a:latin typeface="Times New Roman" panose="02020603050405020304" pitchFamily="18" charset="0"/>
                <a:cs typeface="Times New Roman" panose="02020603050405020304" pitchFamily="18" charset="0"/>
              </a:rPr>
              <a:t>чай</a:t>
            </a:r>
            <a:endParaRPr lang="ru-RU" sz="2400" b="1" dirty="0">
              <a:latin typeface="Times New Roman" panose="02020603050405020304" pitchFamily="18" charset="0"/>
              <a:cs typeface="Times New Roman" panose="02020603050405020304" pitchFamily="18" charset="0"/>
            </a:endParaRPr>
          </a:p>
          <a:p>
            <a:r>
              <a:rPr lang="ru-RU" sz="2400" dirty="0">
                <a:latin typeface="Times New Roman" panose="02020603050405020304" pitchFamily="18" charset="0"/>
                <a:cs typeface="Times New Roman" panose="02020603050405020304" pitchFamily="18" charset="0"/>
              </a:rPr>
              <a:t>Классический чёрный чай, в Китае именуется красным за цвет настоя. Чтобы из листьев чайного дерева получился красный чай, с ними проводят достаточно сложные манипуляции. В очень упрощённом виде это выглядит так: сначала листья ферментируются (брожение в собственном соку), благодаря чему они приобретают чёрный цвет. После, в нужный момент, который важно не пропустить, листья прожариваются, чтобы остановить процесс ферментации. На вкус есть много различных сортов, но примечательной чертой любого чёрного чая является «печёный» терпкий вкус с различными оттенками ароматов.</a:t>
            </a:r>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673931" y="1650670"/>
            <a:ext cx="5370644" cy="359228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8661850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137070" y="241858"/>
            <a:ext cx="3252849" cy="1293028"/>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Виды чая</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42504" y="1416132"/>
            <a:ext cx="4738254" cy="4854039"/>
          </a:xfrm>
        </p:spPr>
        <p:txBody>
          <a:bodyPr>
            <a:normAutofit/>
          </a:bodyPr>
          <a:lstStyle/>
          <a:p>
            <a:r>
              <a:rPr lang="ru-RU" b="1" dirty="0">
                <a:latin typeface="Times New Roman" panose="02020603050405020304" pitchFamily="18" charset="0"/>
                <a:cs typeface="Times New Roman" panose="02020603050405020304" pitchFamily="18" charset="0"/>
              </a:rPr>
              <a:t>Белый чай </a:t>
            </a:r>
            <a:r>
              <a:rPr lang="ru-RU" dirty="0">
                <a:latin typeface="Times New Roman" panose="02020603050405020304" pitchFamily="18" charset="0"/>
                <a:cs typeface="Times New Roman" panose="02020603050405020304" pitchFamily="18" charset="0"/>
              </a:rPr>
              <a:t>можно отнести к самым редким и дорогим чаям, к тому же он весьма чувствительный к транспортировке и хранению продукт. Процесс производства включает только </a:t>
            </a:r>
            <a:r>
              <a:rPr lang="ru-RU" dirty="0" err="1">
                <a:latin typeface="Times New Roman" panose="02020603050405020304" pitchFamily="18" charset="0"/>
                <a:cs typeface="Times New Roman" panose="02020603050405020304" pitchFamily="18" charset="0"/>
              </a:rPr>
              <a:t>завяливание</a:t>
            </a:r>
            <a:r>
              <a:rPr lang="ru-RU" dirty="0">
                <a:latin typeface="Times New Roman" panose="02020603050405020304" pitchFamily="18" charset="0"/>
                <a:cs typeface="Times New Roman" panose="02020603050405020304" pitchFamily="18" charset="0"/>
              </a:rPr>
              <a:t> и сушку. В результате заваривания различных сортов белых чаев получается напиток с цветочным ароматом и удивительно приятным вкусом. По целебности белому чаю нет равных среди других чаев.</a:t>
            </a:r>
          </a:p>
          <a:p>
            <a:endParaRPr lang="ru-RU" dirty="0"/>
          </a:p>
        </p:txBody>
      </p:sp>
      <p:sp>
        <p:nvSpPr>
          <p:cNvPr id="4" name="Прямоугольник 3"/>
          <p:cNvSpPr/>
          <p:nvPr/>
        </p:nvSpPr>
        <p:spPr>
          <a:xfrm>
            <a:off x="7418119" y="1416132"/>
            <a:ext cx="3838699" cy="1323439"/>
          </a:xfrm>
          <a:prstGeom prst="rect">
            <a:avLst/>
          </a:prstGeom>
        </p:spPr>
        <p:txBody>
          <a:bodyPr wrap="square">
            <a:spAutoFit/>
          </a:bodyPr>
          <a:lstStyle/>
          <a:p>
            <a:r>
              <a:rPr lang="ru-RU" sz="2000" b="1" dirty="0">
                <a:latin typeface="Times New Roman" panose="02020603050405020304" pitchFamily="18" charset="0"/>
                <a:cs typeface="Times New Roman" panose="02020603050405020304" pitchFamily="18" charset="0"/>
              </a:rPr>
              <a:t>Желтые чаи </a:t>
            </a:r>
            <a:r>
              <a:rPr lang="ru-RU" sz="2000" dirty="0">
                <a:latin typeface="Times New Roman" panose="02020603050405020304" pitchFamily="18" charset="0"/>
                <a:cs typeface="Times New Roman" panose="02020603050405020304" pitchFamily="18" charset="0"/>
              </a:rPr>
              <a:t>— близки по своим характеристикам к зеленым. Производятся только в китайской провинции </a:t>
            </a:r>
            <a:r>
              <a:rPr lang="ru-RU" sz="2000" dirty="0" err="1">
                <a:latin typeface="Times New Roman" panose="02020603050405020304" pitchFamily="18" charset="0"/>
                <a:cs typeface="Times New Roman" panose="02020603050405020304" pitchFamily="18" charset="0"/>
              </a:rPr>
              <a:t>Фуцзянь</a:t>
            </a:r>
            <a:r>
              <a:rPr lang="ru-RU" sz="2000" dirty="0">
                <a:latin typeface="Times New Roman" panose="02020603050405020304" pitchFamily="18" charset="0"/>
                <a:cs typeface="Times New Roman" panose="02020603050405020304" pitchFamily="18" charset="0"/>
              </a:rPr>
              <a:t>.</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362201" y="2077851"/>
            <a:ext cx="3055918" cy="2037915"/>
          </a:xfrm>
          <a:prstGeom prst="rect">
            <a:avLst/>
          </a:prstGeom>
          <a:ln>
            <a:noFill/>
          </a:ln>
          <a:effectLst>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286995" y="4115766"/>
            <a:ext cx="4362201" cy="2453738"/>
          </a:xfrm>
          <a:prstGeom prst="rect">
            <a:avLst/>
          </a:prstGeom>
          <a:ln>
            <a:noFill/>
          </a:ln>
          <a:effectLst>
            <a:softEdge rad="112500"/>
          </a:effectLst>
        </p:spPr>
      </p:pic>
    </p:spTree>
    <p:extLst>
      <p:ext uri="{BB962C8B-B14F-4D97-AF65-F5344CB8AC3E}">
        <p14:creationId xmlns:p14="http://schemas.microsoft.com/office/powerpoint/2010/main" val="430168426"/>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730836" y="206233"/>
            <a:ext cx="2896590" cy="1293028"/>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Виды чая</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83920" y="1197033"/>
            <a:ext cx="3993078" cy="3208713"/>
          </a:xfrm>
        </p:spPr>
        <p:txBody>
          <a:bodyPr>
            <a:normAutofit/>
          </a:bodyPr>
          <a:lstStyle/>
          <a:p>
            <a:endParaRPr lang="ru-RU" dirty="0"/>
          </a:p>
          <a:p>
            <a:r>
              <a:rPr lang="ru-RU" b="1" dirty="0" err="1">
                <a:latin typeface="Times New Roman" panose="02020603050405020304" pitchFamily="18" charset="0"/>
                <a:cs typeface="Times New Roman" panose="02020603050405020304" pitchFamily="18" charset="0"/>
              </a:rPr>
              <a:t>Пуэр</a:t>
            </a:r>
            <a:r>
              <a:rPr lang="ru-RU" dirty="0">
                <a:latin typeface="Times New Roman" panose="02020603050405020304" pitchFamily="18" charset="0"/>
                <a:cs typeface="Times New Roman" panose="02020603050405020304" pitchFamily="18" charset="0"/>
              </a:rPr>
              <a:t> – прессованный чай, изготовленный по специальной технологии из зеленого чая. Обычно чаи </a:t>
            </a:r>
            <a:r>
              <a:rPr lang="ru-RU" dirty="0" err="1">
                <a:latin typeface="Times New Roman" panose="02020603050405020304" pitchFamily="18" charset="0"/>
                <a:cs typeface="Times New Roman" panose="02020603050405020304" pitchFamily="18" charset="0"/>
              </a:rPr>
              <a:t>пуэр</a:t>
            </a:r>
            <a:r>
              <a:rPr lang="ru-RU" dirty="0">
                <a:latin typeface="Times New Roman" panose="02020603050405020304" pitchFamily="18" charset="0"/>
                <a:cs typeface="Times New Roman" panose="02020603050405020304" pitchFamily="18" charset="0"/>
              </a:rPr>
              <a:t> поставляются в виде различных прессованных форм – плиток, кирпичей, лепешек и т.д.</a:t>
            </a:r>
          </a:p>
        </p:txBody>
      </p:sp>
      <p:sp>
        <p:nvSpPr>
          <p:cNvPr id="4" name="Прямоугольник 3"/>
          <p:cNvSpPr/>
          <p:nvPr/>
        </p:nvSpPr>
        <p:spPr>
          <a:xfrm>
            <a:off x="7730836" y="1604979"/>
            <a:ext cx="4001489" cy="3139321"/>
          </a:xfrm>
          <a:prstGeom prst="rect">
            <a:avLst/>
          </a:prstGeom>
        </p:spPr>
        <p:txBody>
          <a:bodyPr wrap="square">
            <a:spAutoFit/>
          </a:bodyPr>
          <a:lstStyle/>
          <a:p>
            <a:pPr marL="342900" indent="-342900">
              <a:buFont typeface="Arial" panose="020B0604020202020204" pitchFamily="34" charset="0"/>
              <a:buChar char="•"/>
            </a:pPr>
            <a:r>
              <a:rPr lang="ru-RU" sz="2200" b="1" dirty="0">
                <a:latin typeface="Times New Roman" panose="02020603050405020304" pitchFamily="18" charset="0"/>
                <a:cs typeface="Times New Roman" panose="02020603050405020304" pitchFamily="18" charset="0"/>
              </a:rPr>
              <a:t>Чаи </a:t>
            </a:r>
            <a:r>
              <a:rPr lang="ru-RU" sz="2200" b="1" dirty="0" err="1">
                <a:latin typeface="Times New Roman" panose="02020603050405020304" pitchFamily="18" charset="0"/>
                <a:cs typeface="Times New Roman" panose="02020603050405020304" pitchFamily="18" charset="0"/>
              </a:rPr>
              <a:t>оолонги</a:t>
            </a:r>
            <a:r>
              <a:rPr lang="ru-RU" sz="2200" dirty="0">
                <a:latin typeface="Times New Roman" panose="02020603050405020304" pitchFamily="18" charset="0"/>
                <a:cs typeface="Times New Roman" panose="02020603050405020304" pitchFamily="18" charset="0"/>
              </a:rPr>
              <a:t> (</a:t>
            </a:r>
            <a:r>
              <a:rPr lang="ru-RU" sz="2200" dirty="0" err="1">
                <a:latin typeface="Times New Roman" panose="02020603050405020304" pitchFamily="18" charset="0"/>
                <a:cs typeface="Times New Roman" panose="02020603050405020304" pitchFamily="18" charset="0"/>
              </a:rPr>
              <a:t>улуны</a:t>
            </a:r>
            <a:r>
              <a:rPr lang="ru-RU" sz="2200" dirty="0">
                <a:latin typeface="Times New Roman" panose="02020603050405020304" pitchFamily="18" charset="0"/>
                <a:cs typeface="Times New Roman" panose="02020603050405020304" pitchFamily="18" charset="0"/>
              </a:rPr>
              <a:t>) по степени ферментации находятся между зеленым и черным чаем. В нашей стране этот вид чая называется также красным. Они имеют неповторимый вкус, который и принес им популярность.</a:t>
            </a:r>
          </a:p>
        </p:txBody>
      </p:sp>
      <p:pic>
        <p:nvPicPr>
          <p:cNvPr id="5" name="Рисунок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03247" y="3718351"/>
            <a:ext cx="3947501" cy="2618509"/>
          </a:xfrm>
          <a:prstGeom prst="rect">
            <a:avLst/>
          </a:prstGeom>
          <a:ln>
            <a:noFill/>
          </a:ln>
          <a:effectLst>
            <a:softEdge rad="112500"/>
          </a:effectLst>
        </p:spPr>
      </p:pic>
      <p:pic>
        <p:nvPicPr>
          <p:cNvPr id="6" name="Рисунок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068317" y="1604979"/>
            <a:ext cx="2856015" cy="2856015"/>
          </a:xfrm>
          <a:prstGeom prst="rect">
            <a:avLst/>
          </a:prstGeom>
          <a:ln>
            <a:noFill/>
          </a:ln>
          <a:effectLst>
            <a:softEdge rad="112500"/>
          </a:effectLst>
        </p:spPr>
      </p:pic>
    </p:spTree>
    <p:extLst>
      <p:ext uri="{BB962C8B-B14F-4D97-AF65-F5344CB8AC3E}">
        <p14:creationId xmlns:p14="http://schemas.microsoft.com/office/powerpoint/2010/main" val="2628881809"/>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671459" y="241859"/>
            <a:ext cx="3395353" cy="1293028"/>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Польза Чая</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34390" y="1425040"/>
            <a:ext cx="11079678" cy="5320144"/>
          </a:xfrm>
        </p:spPr>
        <p:txBody>
          <a:bodyPr/>
          <a:lstStyle/>
          <a:p>
            <a:r>
              <a:rPr lang="ru-RU" dirty="0" smtClean="0">
                <a:latin typeface="Times New Roman" panose="02020603050405020304" pitchFamily="18" charset="0"/>
                <a:cs typeface="Times New Roman" panose="02020603050405020304" pitchFamily="18" charset="0"/>
              </a:rPr>
              <a:t>Чай согревает</a:t>
            </a:r>
            <a:r>
              <a:rPr lang="ru-RU" dirty="0">
                <a:latin typeface="Times New Roman" panose="02020603050405020304" pitchFamily="18" charset="0"/>
                <a:cs typeface="Times New Roman" panose="02020603050405020304" pitchFamily="18" charset="0"/>
              </a:rPr>
              <a:t>, освежает и утоляет жажду</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Как </a:t>
            </a:r>
            <a:r>
              <a:rPr lang="ru-RU" dirty="0">
                <a:latin typeface="Times New Roman" panose="02020603050405020304" pitchFamily="18" charset="0"/>
                <a:cs typeface="Times New Roman" panose="02020603050405020304" pitchFamily="18" charset="0"/>
              </a:rPr>
              <a:t>мощный эффективный релаксант, успокаивает и настраивает на нужный лад</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Листья чая содержат микроэлементы (кальций, фтор, железо, йод, калий, фосфор, магний). По концентрации витамина Р чай превосходит цитрусовые в четыре раза. Даже каротина в чае в разы больше, чем в моркови. </a:t>
            </a:r>
            <a:endParaRPr lang="ru-RU" dirty="0" smtClean="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Чай способствует улучшению усвояемости организмом витамина </a:t>
            </a:r>
            <a:r>
              <a:rPr lang="ru-RU" dirty="0" smtClean="0">
                <a:latin typeface="Times New Roman" panose="02020603050405020304" pitchFamily="18" charset="0"/>
                <a:cs typeface="Times New Roman" panose="02020603050405020304" pitchFamily="18" charset="0"/>
              </a:rPr>
              <a:t>С.</a:t>
            </a:r>
          </a:p>
          <a:p>
            <a:r>
              <a:rPr lang="ru-RU" dirty="0" smtClean="0">
                <a:latin typeface="Times New Roman" panose="02020603050405020304" pitchFamily="18" charset="0"/>
                <a:cs typeface="Times New Roman" panose="02020603050405020304" pitchFamily="18" charset="0"/>
              </a:rPr>
              <a:t>Тонизирующий </a:t>
            </a:r>
            <a:r>
              <a:rPr lang="ru-RU" dirty="0">
                <a:latin typeface="Times New Roman" panose="02020603050405020304" pitchFamily="18" charset="0"/>
                <a:cs typeface="Times New Roman" panose="02020603050405020304" pitchFamily="18" charset="0"/>
              </a:rPr>
              <a:t>напиток укрепляет стенки сосудов, насыщает антиоксидантами, очищает от шлаков.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Чай </a:t>
            </a:r>
            <a:r>
              <a:rPr lang="ru-RU" dirty="0">
                <a:latin typeface="Times New Roman" panose="02020603050405020304" pitchFamily="18" charset="0"/>
                <a:cs typeface="Times New Roman" panose="02020603050405020304" pitchFamily="18" charset="0"/>
              </a:rPr>
              <a:t>замедляет процесс формирования жировых отложений на внутренней поверхности кровеносных сосудов, тем самым снижается риск развития склероза, гипертонии и </a:t>
            </a:r>
            <a:r>
              <a:rPr lang="ru-RU" dirty="0" smtClean="0">
                <a:latin typeface="Times New Roman" panose="02020603050405020304" pitchFamily="18" charset="0"/>
                <a:cs typeface="Times New Roman" panose="02020603050405020304" pitchFamily="18" charset="0"/>
              </a:rPr>
              <a:t>мозговых </a:t>
            </a:r>
            <a:r>
              <a:rPr lang="ru-RU" dirty="0">
                <a:latin typeface="Times New Roman" panose="02020603050405020304" pitchFamily="18" charset="0"/>
                <a:cs typeface="Times New Roman" panose="02020603050405020304" pitchFamily="18" charset="0"/>
              </a:rPr>
              <a:t>тромбов</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Чай без добавления сахара и подсластителей нормализует работу пищеварительной системы, способствует выработке желудочного сока, восстанавливает кишечную микрофлору, регулирует обмен веществ.</a:t>
            </a:r>
          </a:p>
        </p:txBody>
      </p:sp>
    </p:spTree>
    <p:extLst>
      <p:ext uri="{BB962C8B-B14F-4D97-AF65-F5344CB8AC3E}">
        <p14:creationId xmlns:p14="http://schemas.microsoft.com/office/powerpoint/2010/main" val="3865547202"/>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26431" y="87479"/>
            <a:ext cx="3763488" cy="1293028"/>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Польза чая</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normAutofit/>
          </a:bodyPr>
          <a:lstStyle/>
          <a:p>
            <a:pPr marL="0" indent="0">
              <a:buNone/>
            </a:pPr>
            <a:r>
              <a:rPr lang="ru-RU" dirty="0">
                <a:latin typeface="Times New Roman" panose="02020603050405020304" pitchFamily="18" charset="0"/>
                <a:cs typeface="Times New Roman" panose="02020603050405020304" pitchFamily="18" charset="0"/>
              </a:rPr>
              <a:t>Полезные чаи для женщин нужно выбирать исходя из проблемы, требующей решения.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Чай </a:t>
            </a:r>
            <a:r>
              <a:rPr lang="ru-RU" dirty="0">
                <a:latin typeface="Times New Roman" panose="02020603050405020304" pitchFamily="18" charset="0"/>
                <a:cs typeface="Times New Roman" panose="02020603050405020304" pitchFamily="18" charset="0"/>
              </a:rPr>
              <a:t>с добавлением тертого имбиря помогает в борьбе с лишним весом, белый чай укрепляет стенки сосудов, это особенно важно при расширении вен,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липовый </a:t>
            </a:r>
            <a:r>
              <a:rPr lang="ru-RU" dirty="0">
                <a:latin typeface="Times New Roman" panose="02020603050405020304" pitchFamily="18" charset="0"/>
                <a:cs typeface="Times New Roman" panose="02020603050405020304" pitchFamily="18" charset="0"/>
              </a:rPr>
              <a:t>чай нормализует менструальный цикл,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чай </a:t>
            </a:r>
            <a:r>
              <a:rPr lang="ru-RU" dirty="0">
                <a:latin typeface="Times New Roman" panose="02020603050405020304" pitchFamily="18" charset="0"/>
                <a:cs typeface="Times New Roman" panose="02020603050405020304" pitchFamily="18" charset="0"/>
              </a:rPr>
              <a:t>из ромашки выводит шлаки и токсины, используется в многочисленных домашних ритуалах красоты (протирание кожи, ополаскивание волос).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Зеленый </a:t>
            </a:r>
            <a:r>
              <a:rPr lang="ru-RU" dirty="0">
                <a:latin typeface="Times New Roman" panose="02020603050405020304" pitchFamily="18" charset="0"/>
                <a:cs typeface="Times New Roman" panose="02020603050405020304" pitchFamily="18" charset="0"/>
              </a:rPr>
              <a:t>чай устраняет воспаления, тонизирует, увлажняет кожу и волосы, снимает усталость, повышает эластичность кожи, снижает отечность и улучшает цвет лица.</a:t>
            </a:r>
          </a:p>
        </p:txBody>
      </p:sp>
    </p:spTree>
    <p:extLst>
      <p:ext uri="{BB962C8B-B14F-4D97-AF65-F5344CB8AC3E}">
        <p14:creationId xmlns:p14="http://schemas.microsoft.com/office/powerpoint/2010/main" val="305594268"/>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89570" y="229983"/>
            <a:ext cx="3585358" cy="1293028"/>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Польза чая</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p:txBody>
          <a:bodyPr/>
          <a:lstStyle/>
          <a:p>
            <a:pPr marL="0" indent="0">
              <a:buNone/>
            </a:pPr>
            <a:r>
              <a:rPr lang="ru-RU" dirty="0">
                <a:latin typeface="Times New Roman" panose="02020603050405020304" pitchFamily="18" charset="0"/>
                <a:cs typeface="Times New Roman" panose="02020603050405020304" pitchFamily="18" charset="0"/>
              </a:rPr>
              <a:t>Преимущество чая для мужчин — в высокой концентрации необходимых организму витаминов.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Этот </a:t>
            </a:r>
            <a:r>
              <a:rPr lang="ru-RU" dirty="0">
                <a:latin typeface="Times New Roman" panose="02020603050405020304" pitchFamily="18" charset="0"/>
                <a:cs typeface="Times New Roman" panose="02020603050405020304" pitchFamily="18" charset="0"/>
              </a:rPr>
              <a:t>тонизирующий напиток дарит бодрость и энергию.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Зеленый </a:t>
            </a:r>
            <a:r>
              <a:rPr lang="ru-RU" dirty="0">
                <a:latin typeface="Times New Roman" panose="02020603050405020304" pitchFamily="18" charset="0"/>
                <a:cs typeface="Times New Roman" panose="02020603050405020304" pitchFamily="18" charset="0"/>
              </a:rPr>
              <a:t>чай для мужчин также считается наиболее полезным: содержащийся в напитке каротин способствует росту и сохранению густоты волос.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Об </a:t>
            </a:r>
            <a:r>
              <a:rPr lang="ru-RU" dirty="0">
                <a:latin typeface="Times New Roman" panose="02020603050405020304" pitchFamily="18" charset="0"/>
                <a:cs typeface="Times New Roman" panose="02020603050405020304" pitchFamily="18" charset="0"/>
              </a:rPr>
              <a:t>этом мало кто знает, но именно свежий чай, а не кофе — лучший помощник при похмельном синдроме. Несколько чашек горячего чая после вечеринки вернут мыслям четкость, а организму — силы.</a:t>
            </a:r>
          </a:p>
        </p:txBody>
      </p:sp>
    </p:spTree>
    <p:extLst>
      <p:ext uri="{BB962C8B-B14F-4D97-AF65-F5344CB8AC3E}">
        <p14:creationId xmlns:p14="http://schemas.microsoft.com/office/powerpoint/2010/main" val="5907813"/>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a:bodyPr>
          <a:lstStyle/>
          <a:p>
            <a:r>
              <a:rPr lang="ru-RU" dirty="0" smtClean="0">
                <a:solidFill>
                  <a:schemeClr val="accent2"/>
                </a:solidFill>
                <a:latin typeface="Times New Roman" panose="02020603050405020304" pitchFamily="18" charset="0"/>
                <a:cs typeface="Times New Roman" panose="02020603050405020304" pitchFamily="18" charset="0"/>
              </a:rPr>
              <a:t>Интересные факты </a:t>
            </a:r>
            <a:r>
              <a:rPr lang="ru-RU" dirty="0">
                <a:solidFill>
                  <a:schemeClr val="accent2"/>
                </a:solidFill>
                <a:latin typeface="Times New Roman" panose="02020603050405020304" pitchFamily="18" charset="0"/>
                <a:cs typeface="Times New Roman" panose="02020603050405020304" pitchFamily="18" charset="0"/>
              </a:rPr>
              <a:t>о чае</a:t>
            </a:r>
            <a:r>
              <a:rPr lang="ru-RU" dirty="0"/>
              <a:t/>
            </a:r>
            <a:br>
              <a:rPr lang="ru-RU" dirty="0"/>
            </a:br>
            <a:endParaRPr lang="ru-RU" dirty="0"/>
          </a:p>
        </p:txBody>
      </p:sp>
      <p:sp>
        <p:nvSpPr>
          <p:cNvPr id="3" name="Объект 2"/>
          <p:cNvSpPr>
            <a:spLocks noGrp="1"/>
          </p:cNvSpPr>
          <p:nvPr>
            <p:ph idx="1"/>
          </p:nvPr>
        </p:nvSpPr>
        <p:spPr>
          <a:xfrm>
            <a:off x="5910942" y="1612669"/>
            <a:ext cx="5228112" cy="4942510"/>
          </a:xfrm>
        </p:spPr>
        <p:txBody>
          <a:bodyPr/>
          <a:lstStyle/>
          <a:p>
            <a:pPr marL="0" indent="0">
              <a:buNone/>
            </a:pPr>
            <a:r>
              <a:rPr lang="ru-RU" b="1" dirty="0">
                <a:latin typeface="Times New Roman" panose="02020603050405020304" pitchFamily="18" charset="0"/>
                <a:cs typeface="Times New Roman" panose="02020603050405020304" pitchFamily="18" charset="0"/>
              </a:rPr>
              <a:t>Все чаи изготавливаются из одного и того же </a:t>
            </a:r>
            <a:r>
              <a:rPr lang="ru-RU" b="1" dirty="0" smtClean="0">
                <a:latin typeface="Times New Roman" panose="02020603050405020304" pitchFamily="18" charset="0"/>
                <a:cs typeface="Times New Roman" panose="02020603050405020304" pitchFamily="18" charset="0"/>
              </a:rPr>
              <a:t>растения.</a:t>
            </a:r>
          </a:p>
          <a:p>
            <a:r>
              <a:rPr lang="ru-RU" dirty="0" smtClean="0">
                <a:latin typeface="Times New Roman" panose="02020603050405020304" pitchFamily="18" charset="0"/>
                <a:cs typeface="Times New Roman" panose="02020603050405020304" pitchFamily="18" charset="0"/>
              </a:rPr>
              <a:t>Позвольте </a:t>
            </a:r>
            <a:r>
              <a:rPr lang="ru-RU" dirty="0">
                <a:latin typeface="Times New Roman" panose="02020603050405020304" pitchFamily="18" charset="0"/>
                <a:cs typeface="Times New Roman" panose="02020603050405020304" pitchFamily="18" charset="0"/>
              </a:rPr>
              <a:t>представить — </a:t>
            </a:r>
            <a:r>
              <a:rPr lang="ru-RU" dirty="0" err="1">
                <a:latin typeface="Times New Roman" panose="02020603050405020304" pitchFamily="18" charset="0"/>
                <a:cs typeface="Times New Roman" panose="02020603050405020304" pitchFamily="18" charset="0"/>
              </a:rPr>
              <a:t>Camellia</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sinensis</a:t>
            </a:r>
            <a:r>
              <a:rPr lang="ru-RU" dirty="0">
                <a:latin typeface="Times New Roman" panose="02020603050405020304" pitchFamily="18" charset="0"/>
                <a:cs typeface="Times New Roman" panose="02020603050405020304" pitchFamily="18" charset="0"/>
              </a:rPr>
              <a:t>, или Камелия китайская, чайное растение из листьев и почек которого изготавливают абсолютно все сорта чая.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Это </a:t>
            </a:r>
            <a:r>
              <a:rPr lang="ru-RU" dirty="0">
                <a:latin typeface="Times New Roman" panose="02020603050405020304" pitchFamily="18" charset="0"/>
                <a:cs typeface="Times New Roman" panose="02020603050405020304" pitchFamily="18" charset="0"/>
              </a:rPr>
              <a:t>растение родиной из Китая, где оно культивируется и по сей день. Именно из этой страны семена камелии разъехались по миру, где также производят сейчас чайное сырье — Японию, Индию, Шри-Ланку, Турцию, Корею, Грузию и даже — Краснодар</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77635" y="2244436"/>
            <a:ext cx="5331756" cy="2999113"/>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350737767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6347" y="538742"/>
            <a:ext cx="8430491" cy="862546"/>
          </a:xfrm>
        </p:spPr>
        <p:txBody>
          <a:bodyPr>
            <a:normAutofit fontScale="90000"/>
          </a:bodyPr>
          <a:lstStyle/>
          <a:p>
            <a:r>
              <a:rPr lang="ru-RU" sz="3600" dirty="0" smtClean="0">
                <a:solidFill>
                  <a:srgbClr val="EB7712"/>
                </a:solidFill>
                <a:latin typeface="Times New Roman" panose="02020603050405020304" pitchFamily="18" charset="0"/>
                <a:cs typeface="Times New Roman" panose="02020603050405020304" pitchFamily="18" charset="0"/>
              </a:rPr>
              <a:t>интересные факты </a:t>
            </a:r>
            <a:r>
              <a:rPr lang="ru-RU" sz="3600" dirty="0">
                <a:solidFill>
                  <a:srgbClr val="EB7712"/>
                </a:solidFill>
                <a:latin typeface="Times New Roman" panose="02020603050405020304" pitchFamily="18" charset="0"/>
                <a:cs typeface="Times New Roman" panose="02020603050405020304" pitchFamily="18" charset="0"/>
              </a:rPr>
              <a:t>о чае</a:t>
            </a:r>
            <a:r>
              <a:rPr lang="ru-RU" sz="3600" dirty="0">
                <a:solidFill>
                  <a:prstClr val="black"/>
                </a:solidFill>
              </a:rPr>
              <a:t/>
            </a:r>
            <a:br>
              <a:rPr lang="ru-RU" sz="3600" dirty="0">
                <a:solidFill>
                  <a:prstClr val="black"/>
                </a:solidFill>
              </a:rPr>
            </a:br>
            <a:endParaRPr lang="ru-RU" dirty="0"/>
          </a:p>
        </p:txBody>
      </p:sp>
      <p:sp>
        <p:nvSpPr>
          <p:cNvPr id="3" name="Объект 2"/>
          <p:cNvSpPr>
            <a:spLocks noGrp="1"/>
          </p:cNvSpPr>
          <p:nvPr>
            <p:ph idx="1"/>
          </p:nvPr>
        </p:nvSpPr>
        <p:spPr>
          <a:xfrm>
            <a:off x="234538" y="1517665"/>
            <a:ext cx="7306294" cy="4024125"/>
          </a:xfrm>
        </p:spPr>
        <p:txBody>
          <a:bodyPr/>
          <a:lstStyle/>
          <a:p>
            <a:pPr marL="0" indent="0">
              <a:buNone/>
            </a:pPr>
            <a:r>
              <a:rPr lang="ru-RU" b="1" dirty="0">
                <a:latin typeface="Times New Roman" panose="02020603050405020304" pitchFamily="18" charset="0"/>
                <a:cs typeface="Times New Roman" panose="02020603050405020304" pitchFamily="18" charset="0"/>
              </a:rPr>
              <a:t>Чай не бывает без кофеина </a:t>
            </a:r>
            <a:endParaRPr lang="ru-RU" b="1"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Все </a:t>
            </a:r>
            <a:r>
              <a:rPr lang="ru-RU" dirty="0">
                <a:latin typeface="Times New Roman" panose="02020603050405020304" pitchFamily="18" charset="0"/>
                <a:cs typeface="Times New Roman" panose="02020603050405020304" pitchFamily="18" charset="0"/>
              </a:rPr>
              <a:t>сорта чаев, изготовленные из камелии, содержат алкалоид кофеин, независимо от сортовой принадлежности, которая лишь определяет его количество</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Даже если на чайной упаковке будет написано, что данный чай не содержит данного </a:t>
            </a:r>
            <a:r>
              <a:rPr lang="ru-RU" dirty="0" err="1" smtClean="0">
                <a:latin typeface="Times New Roman" panose="02020603050405020304" pitchFamily="18" charset="0"/>
                <a:cs typeface="Times New Roman" panose="02020603050405020304" pitchFamily="18" charset="0"/>
              </a:rPr>
              <a:t>алкалоида,то</a:t>
            </a:r>
            <a:r>
              <a:rPr lang="ru-RU" dirty="0" smtClean="0">
                <a:latin typeface="Times New Roman" panose="02020603050405020304" pitchFamily="18" charset="0"/>
                <a:cs typeface="Times New Roman" panose="02020603050405020304" pitchFamily="18" charset="0"/>
              </a:rPr>
              <a:t> — </a:t>
            </a:r>
            <a:r>
              <a:rPr lang="ru-RU" dirty="0">
                <a:latin typeface="Times New Roman" panose="02020603050405020304" pitchFamily="18" charset="0"/>
                <a:cs typeface="Times New Roman" panose="02020603050405020304" pitchFamily="18" charset="0"/>
              </a:rPr>
              <a:t>в любом случае, даже после химического процесса вымывания кофеина из чайного листа, его остаточное количество задержится в чайном сырье. Особенно это касается крупно- и среднелистового чая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rotWithShape="1">
          <a:blip r:embed="rId2">
            <a:extLst>
              <a:ext uri="{BEBA8EAE-BF5A-486C-A8C5-ECC9F3942E4B}">
                <a14:imgProps xmlns:a14="http://schemas.microsoft.com/office/drawing/2010/main">
                  <a14:imgLayer r:embed="rId3">
                    <a14:imgEffect>
                      <a14:backgroundRemoval t="10644" b="89851" l="2154" r="90000"/>
                    </a14:imgEffect>
                  </a14:imgLayer>
                </a14:imgProps>
              </a:ext>
              <a:ext uri="{28A0092B-C50C-407E-A947-70E740481C1C}">
                <a14:useLocalDpi xmlns:a14="http://schemas.microsoft.com/office/drawing/2010/main" val="0"/>
              </a:ext>
            </a:extLst>
          </a:blip>
          <a:srcRect r="42502"/>
          <a:stretch/>
        </p:blipFill>
        <p:spPr>
          <a:xfrm>
            <a:off x="6611710" y="-219906"/>
            <a:ext cx="6344270" cy="6858000"/>
          </a:xfrm>
          <a:prstGeom prst="rect">
            <a:avLst/>
          </a:prstGeom>
        </p:spPr>
      </p:pic>
    </p:spTree>
    <p:extLst>
      <p:ext uri="{BB962C8B-B14F-4D97-AF65-F5344CB8AC3E}">
        <p14:creationId xmlns:p14="http://schemas.microsoft.com/office/powerpoint/2010/main" val="280531231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8407730" y="467490"/>
            <a:ext cx="3098470" cy="1100053"/>
          </a:xfrm>
        </p:spPr>
        <p:txBody>
          <a:bodyPr>
            <a:noAutofit/>
          </a:bodyPr>
          <a:lstStyle/>
          <a:p>
            <a:r>
              <a:rPr lang="ru-RU" sz="4800" dirty="0" smtClean="0">
                <a:solidFill>
                  <a:schemeClr val="accent2"/>
                </a:solidFill>
                <a:latin typeface="Times New Roman" panose="02020603050405020304" pitchFamily="18" charset="0"/>
                <a:cs typeface="Times New Roman" panose="02020603050405020304" pitchFamily="18" charset="0"/>
              </a:rPr>
              <a:t>История</a:t>
            </a:r>
            <a:endParaRPr lang="ru-RU" sz="4800"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15635" y="1353787"/>
            <a:ext cx="11269683" cy="5058887"/>
          </a:xfrm>
        </p:spPr>
        <p:txBody>
          <a:bodyPr>
            <a:normAutofit lnSpcReduction="10000"/>
          </a:bodyPr>
          <a:lstStyle/>
          <a:p>
            <a:endParaRPr lang="ru-RU" dirty="0"/>
          </a:p>
          <a:p>
            <a:r>
              <a:rPr lang="ru-RU" dirty="0" smtClean="0">
                <a:latin typeface="Times New Roman" panose="02020603050405020304" pitchFamily="18" charset="0"/>
                <a:cs typeface="Times New Roman" panose="02020603050405020304" pitchFamily="18" charset="0"/>
              </a:rPr>
              <a:t>Открытие </a:t>
            </a:r>
            <a:r>
              <a:rPr lang="ru-RU" dirty="0">
                <a:latin typeface="Times New Roman" panose="02020603050405020304" pitchFamily="18" charset="0"/>
                <a:cs typeface="Times New Roman" panose="02020603050405020304" pitchFamily="18" charset="0"/>
              </a:rPr>
              <a:t>кофе относится приблизительно к 850 г. н. э</a:t>
            </a:r>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Первоначально в качестве тонизирующего средства употреблялся не отвар обжаренных зёрен, а непосредственно сырые кофейные ягоды. Чуть позже в Йемене начали готовить напиток из зрелой высушенной мякоти кофейного плода, получая напиток </a:t>
            </a:r>
            <a:r>
              <a:rPr lang="ru-RU" dirty="0" smtClean="0">
                <a:latin typeface="Times New Roman" panose="02020603050405020304" pitchFamily="18" charset="0"/>
                <a:cs typeface="Times New Roman" panose="02020603050405020304" pitchFamily="18" charset="0"/>
              </a:rPr>
              <a:t>— так </a:t>
            </a:r>
            <a:r>
              <a:rPr lang="ru-RU" dirty="0">
                <a:latin typeface="Times New Roman" panose="02020603050405020304" pitchFamily="18" charset="0"/>
                <a:cs typeface="Times New Roman" panose="02020603050405020304" pitchFamily="18" charset="0"/>
              </a:rPr>
              <a:t>называемый «белый йеменский кофе</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Эфиопы были окончательно изгнаны с территории Аравийского полуострова в XI веке. За время их правления арабы переняли многое из культуры эфиопов, в том числе и привычку употреблять кофе. Вначале </a:t>
            </a:r>
            <a:r>
              <a:rPr lang="ru-RU" dirty="0">
                <a:latin typeface="Times New Roman" panose="02020603050405020304" pitchFamily="18" charset="0"/>
                <a:cs typeface="Times New Roman" panose="02020603050405020304" pitchFamily="18" charset="0"/>
              </a:rPr>
              <a:t>арабы готовили его способом, далёким от современного. Они давили кофейные зёрна и смешивали их с животным жиром и молоком. Из получившейся массы делали шарики, которые брали с собой в дорогу в качестве общеукрепляющего </a:t>
            </a:r>
            <a:r>
              <a:rPr lang="ru-RU" dirty="0" smtClean="0">
                <a:latin typeface="Times New Roman" panose="02020603050405020304" pitchFamily="18" charset="0"/>
                <a:cs typeface="Times New Roman" panose="02020603050405020304" pitchFamily="18" charset="0"/>
              </a:rPr>
              <a:t>средства.</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Лишь в XII веке из сырых кофейных зёрен стали готовить напиток, а ещё столетия спустя начали срывать плоды с кофейных деревьев, сушить зёрна, обжаривать и измельчать, а получившийся порошок заливать горячей водой. Арабы добавляли в него различные пряности — имбирь, корицу.</a:t>
            </a:r>
          </a:p>
        </p:txBody>
      </p:sp>
    </p:spTree>
    <p:extLst>
      <p:ext uri="{BB962C8B-B14F-4D97-AF65-F5344CB8AC3E}">
        <p14:creationId xmlns:p14="http://schemas.microsoft.com/office/powerpoint/2010/main" val="4196798931"/>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737759" y="676894"/>
            <a:ext cx="8454241" cy="819397"/>
          </a:xfrm>
        </p:spPr>
        <p:txBody>
          <a:bodyPr>
            <a:noAutofit/>
          </a:bodyPr>
          <a:lstStyle/>
          <a:p>
            <a:r>
              <a:rPr lang="ru-RU" sz="3600" dirty="0" smtClean="0">
                <a:solidFill>
                  <a:srgbClr val="EB7712"/>
                </a:solidFill>
                <a:latin typeface="Times New Roman" panose="02020603050405020304" pitchFamily="18" charset="0"/>
                <a:cs typeface="Times New Roman" panose="02020603050405020304" pitchFamily="18" charset="0"/>
              </a:rPr>
              <a:t>Интересные факты </a:t>
            </a:r>
            <a:r>
              <a:rPr lang="ru-RU" sz="3600" dirty="0">
                <a:solidFill>
                  <a:srgbClr val="EB7712"/>
                </a:solidFill>
                <a:latin typeface="Times New Roman" panose="02020603050405020304" pitchFamily="18" charset="0"/>
                <a:cs typeface="Times New Roman" panose="02020603050405020304" pitchFamily="18" charset="0"/>
              </a:rPr>
              <a:t>о чае</a:t>
            </a:r>
            <a:r>
              <a:rPr lang="ru-RU" sz="3600" dirty="0">
                <a:solidFill>
                  <a:prstClr val="black"/>
                </a:solidFill>
                <a:latin typeface="Times New Roman" panose="02020603050405020304" pitchFamily="18" charset="0"/>
                <a:cs typeface="Times New Roman" panose="02020603050405020304" pitchFamily="18" charset="0"/>
              </a:rPr>
              <a:t/>
            </a:r>
            <a:br>
              <a:rPr lang="ru-RU" sz="3600" dirty="0">
                <a:solidFill>
                  <a:prstClr val="black"/>
                </a:solidFill>
                <a:latin typeface="Times New Roman" panose="02020603050405020304" pitchFamily="18" charset="0"/>
                <a:cs typeface="Times New Roman" panose="02020603050405020304" pitchFamily="18" charset="0"/>
              </a:rPr>
            </a:br>
            <a:endParaRPr lang="ru-RU" sz="3600"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70016" y="1496292"/>
            <a:ext cx="10936184" cy="4722394"/>
          </a:xfrm>
        </p:spPr>
        <p:txBody>
          <a:bodyPr/>
          <a:lstStyle/>
          <a:p>
            <a:pPr marL="0" indent="0">
              <a:buNone/>
            </a:pPr>
            <a:r>
              <a:rPr lang="ru-RU" sz="2400" b="1" dirty="0">
                <a:latin typeface="Times New Roman" panose="02020603050405020304" pitchFamily="18" charset="0"/>
                <a:cs typeface="Times New Roman" panose="02020603050405020304" pitchFamily="18" charset="0"/>
              </a:rPr>
              <a:t>Чай нельзя заваривать </a:t>
            </a:r>
            <a:r>
              <a:rPr lang="ru-RU" sz="2400" b="1" dirty="0" smtClean="0">
                <a:latin typeface="Times New Roman" panose="02020603050405020304" pitchFamily="18" charset="0"/>
                <a:cs typeface="Times New Roman" panose="02020603050405020304" pitchFamily="18" charset="0"/>
              </a:rPr>
              <a:t>кипятком.</a:t>
            </a:r>
            <a:endParaRPr lang="ru-RU" sz="2400" b="1" dirty="0">
              <a:latin typeface="Times New Roman" panose="02020603050405020304" pitchFamily="18" charset="0"/>
              <a:cs typeface="Times New Roman" panose="02020603050405020304" pitchFamily="18" charset="0"/>
            </a:endParaRPr>
          </a:p>
          <a:p>
            <a:pPr marL="0" indent="0">
              <a:buNone/>
            </a:pPr>
            <a:endParaRPr lang="ru-RU" dirty="0"/>
          </a:p>
        </p:txBody>
      </p:sp>
      <p:pic>
        <p:nvPicPr>
          <p:cNvPr id="4" name="Рисунок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0694" y="1496291"/>
            <a:ext cx="5443549" cy="5189517"/>
          </a:xfrm>
          <a:prstGeom prst="rect">
            <a:avLst/>
          </a:prstGeom>
        </p:spPr>
      </p:pic>
      <p:sp>
        <p:nvSpPr>
          <p:cNvPr id="5" name="Прямоугольник 4"/>
          <p:cNvSpPr/>
          <p:nvPr/>
        </p:nvSpPr>
        <p:spPr>
          <a:xfrm>
            <a:off x="559625" y="2034703"/>
            <a:ext cx="5478483" cy="4154984"/>
          </a:xfrm>
          <a:prstGeom prst="rect">
            <a:avLst/>
          </a:prstGeom>
        </p:spPr>
        <p:txBody>
          <a:bodyPr wrap="square">
            <a:spAutoFit/>
          </a:bodyPr>
          <a:lstStyle/>
          <a:p>
            <a:r>
              <a:rPr lang="ru-RU" sz="2400" dirty="0">
                <a:latin typeface="Times New Roman" panose="02020603050405020304" pitchFamily="18" charset="0"/>
                <a:cs typeface="Times New Roman" panose="02020603050405020304" pitchFamily="18" charset="0"/>
              </a:rPr>
              <a:t>Существует только несколько сортов чая, которые нужно заваривать именно кипятком, но большую часть чайного сырья необходимо заливать только горячей водой с температурой от 65 до 80 градусов. Такие условия позволят избежать потери вкуса и аромата готового чайного напитка, а также не позволят выделиться в напиток избыточному количеству дубильных веществ, придающих горький вкус</a:t>
            </a:r>
            <a:r>
              <a:rPr lang="ru-RU" sz="2400" dirty="0" smtClean="0">
                <a:latin typeface="Times New Roman" panose="02020603050405020304" pitchFamily="18" charset="0"/>
                <a:cs typeface="Times New Roman" panose="02020603050405020304" pitchFamily="18" charset="0"/>
              </a:rPr>
              <a:t>.</a:t>
            </a:r>
            <a:endParaRPr lang="ru-RU"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445732558"/>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904508" y="455614"/>
            <a:ext cx="6708569" cy="993175"/>
          </a:xfrm>
        </p:spPr>
        <p:txBody>
          <a:bodyPr/>
          <a:lstStyle/>
          <a:p>
            <a:r>
              <a:rPr lang="ru-RU" sz="3600" dirty="0">
                <a:solidFill>
                  <a:srgbClr val="EB7712"/>
                </a:solidFill>
                <a:latin typeface="Times New Roman" panose="02020603050405020304" pitchFamily="18" charset="0"/>
                <a:cs typeface="Times New Roman" panose="02020603050405020304" pitchFamily="18" charset="0"/>
              </a:rPr>
              <a:t>Интересные факты о чае</a:t>
            </a:r>
            <a:endParaRPr lang="ru-RU" dirty="0"/>
          </a:p>
        </p:txBody>
      </p:sp>
      <p:sp>
        <p:nvSpPr>
          <p:cNvPr id="3" name="Объект 2"/>
          <p:cNvSpPr>
            <a:spLocks noGrp="1"/>
          </p:cNvSpPr>
          <p:nvPr>
            <p:ph idx="1"/>
          </p:nvPr>
        </p:nvSpPr>
        <p:spPr>
          <a:xfrm>
            <a:off x="451262" y="1577044"/>
            <a:ext cx="11161815" cy="4705003"/>
          </a:xfrm>
        </p:spPr>
        <p:txBody>
          <a:bodyPr>
            <a:noAutofit/>
          </a:bodyPr>
          <a:lstStyle/>
          <a:p>
            <a:r>
              <a:rPr lang="ru-RU" sz="2400" b="1" dirty="0">
                <a:latin typeface="Times New Roman" panose="02020603050405020304" pitchFamily="18" charset="0"/>
                <a:cs typeface="Times New Roman" panose="02020603050405020304" pitchFamily="18" charset="0"/>
              </a:rPr>
              <a:t>Чай с молоком </a:t>
            </a:r>
            <a:r>
              <a:rPr lang="ru-RU" sz="2400" dirty="0">
                <a:latin typeface="Times New Roman" panose="02020603050405020304" pitchFamily="18" charset="0"/>
                <a:cs typeface="Times New Roman" panose="02020603050405020304" pitchFamily="18" charset="0"/>
              </a:rPr>
              <a:t>- хорошее профилактическое средство. Особенно полезен этот напиток при болезнях почек, сердца, а также как укрепляющее средство при дистрофии и истощении нервной системы. </a:t>
            </a:r>
          </a:p>
          <a:p>
            <a:r>
              <a:rPr lang="ru-RU" sz="2400" b="1" dirty="0">
                <a:latin typeface="Times New Roman" panose="02020603050405020304" pitchFamily="18" charset="0"/>
                <a:cs typeface="Times New Roman" panose="02020603050405020304" pitchFamily="18" charset="0"/>
              </a:rPr>
              <a:t>Чай с лимоном - </a:t>
            </a:r>
            <a:r>
              <a:rPr lang="ru-RU" sz="2400" dirty="0">
                <a:latin typeface="Times New Roman" panose="02020603050405020304" pitchFamily="18" charset="0"/>
                <a:cs typeface="Times New Roman" panose="02020603050405020304" pitchFamily="18" charset="0"/>
              </a:rPr>
              <a:t>это чисто русское изобретение. В сочетании с лимоном, в чае усиливаются питательные и целебные свойства напитка: он лучше восстанавливает утраченные силы, утоляет жажду. Однако не верно мнение, будто бы чай от лимона становится "слабым". Чай лишь светлеет, его окраска понижается, но крепость не изменяется. </a:t>
            </a:r>
          </a:p>
          <a:p>
            <a:r>
              <a:rPr lang="ru-RU" sz="2400" b="1" dirty="0">
                <a:latin typeface="Times New Roman" panose="02020603050405020304" pitchFamily="18" charset="0"/>
                <a:cs typeface="Times New Roman" panose="02020603050405020304" pitchFamily="18" charset="0"/>
              </a:rPr>
              <a:t>Чай с сахаром </a:t>
            </a:r>
            <a:r>
              <a:rPr lang="ru-RU" sz="2400" dirty="0">
                <a:latin typeface="Times New Roman" panose="02020603050405020304" pitchFamily="18" charset="0"/>
                <a:cs typeface="Times New Roman" panose="02020603050405020304" pitchFamily="18" charset="0"/>
              </a:rPr>
              <a:t>- слишком большое количество сахара ухудшает вкус напитка, заглушает его специфический аромат. Кроме того, сахар поглощает витамин В1 (этот витамин жизненно необходим для полноценной работы нервной системы). Поэтому лучше привыкнуть пить чай с изюмом или медом. </a:t>
            </a:r>
          </a:p>
        </p:txBody>
      </p:sp>
    </p:spTree>
    <p:extLst>
      <p:ext uri="{BB962C8B-B14F-4D97-AF65-F5344CB8AC3E}">
        <p14:creationId xmlns:p14="http://schemas.microsoft.com/office/powerpoint/2010/main" val="3456510343"/>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697683" y="324986"/>
            <a:ext cx="3977244" cy="1293028"/>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Минусы чая</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66255" y="1413164"/>
            <a:ext cx="4762005" cy="4696098"/>
          </a:xfrm>
        </p:spPr>
        <p:txBody>
          <a:bodyPr>
            <a:normAutofit/>
          </a:bodyPr>
          <a:lstStyle/>
          <a:p>
            <a:r>
              <a:rPr lang="ru-RU" dirty="0" smtClean="0">
                <a:latin typeface="Times New Roman" panose="02020603050405020304" pitchFamily="18" charset="0"/>
                <a:cs typeface="Times New Roman" panose="02020603050405020304" pitchFamily="18" charset="0"/>
              </a:rPr>
              <a:t>Черный </a:t>
            </a:r>
            <a:r>
              <a:rPr lang="ru-RU" dirty="0">
                <a:latin typeface="Times New Roman" panose="02020603050405020304" pitchFamily="18" charset="0"/>
                <a:cs typeface="Times New Roman" panose="02020603050405020304" pitchFamily="18" charset="0"/>
              </a:rPr>
              <a:t>чай может спровоцировать варикозное расширение вен, ухудшение пищеварения, сердцебиение, шум в ушах, бессонницу, быструю утомляемость и запоры</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Заваривание черного чая фторированной водой может быть опасным для здоровья</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Черный чай вреден уже через час после того как он был заварен. Если наблюдали, то на кружке остаётся темный налёт от чая, так вот этот налёт и есть своего рода шлак. </a:t>
            </a:r>
          </a:p>
        </p:txBody>
      </p:sp>
      <p:sp>
        <p:nvSpPr>
          <p:cNvPr id="4" name="Прямоугольник 3"/>
          <p:cNvSpPr/>
          <p:nvPr/>
        </p:nvSpPr>
        <p:spPr>
          <a:xfrm>
            <a:off x="6697683" y="1510950"/>
            <a:ext cx="5533902" cy="4212957"/>
          </a:xfrm>
          <a:prstGeom prst="rect">
            <a:avLst/>
          </a:prstGeom>
        </p:spPr>
        <p:txBody>
          <a:bodyPr wrap="square">
            <a:spAutoFit/>
          </a:bodyPr>
          <a:lstStyle/>
          <a:p>
            <a:pPr marL="342900" indent="-342900">
              <a:buFont typeface="Arial" panose="020B0604020202020204" pitchFamily="34" charset="0"/>
              <a:buChar char="•"/>
            </a:pPr>
            <a:r>
              <a:rPr lang="ru-RU" sz="2200" dirty="0" smtClean="0">
                <a:latin typeface="Times New Roman" panose="02020603050405020304" pitchFamily="18" charset="0"/>
                <a:cs typeface="Times New Roman" panose="02020603050405020304" pitchFamily="18" charset="0"/>
              </a:rPr>
              <a:t>Большие </a:t>
            </a:r>
            <a:r>
              <a:rPr lang="ru-RU" sz="2200" dirty="0">
                <a:latin typeface="Times New Roman" panose="02020603050405020304" pitchFamily="18" charset="0"/>
                <a:cs typeface="Times New Roman" panose="02020603050405020304" pitchFamily="18" charset="0"/>
              </a:rPr>
              <a:t>дозы зеленого чая могут вызывать болезни печени и почек. Но не вреден, если употреблять чай умеренно – десять маленьких чашек в день или две обычные. </a:t>
            </a:r>
            <a:endParaRPr lang="ru-RU" sz="22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200" dirty="0" smtClean="0">
                <a:latin typeface="Times New Roman" panose="02020603050405020304" pitchFamily="18" charset="0"/>
                <a:cs typeface="Times New Roman" panose="02020603050405020304" pitchFamily="18" charset="0"/>
              </a:rPr>
              <a:t>При </a:t>
            </a:r>
            <a:r>
              <a:rPr lang="ru-RU" sz="2200" dirty="0">
                <a:latin typeface="Times New Roman" panose="02020603050405020304" pitchFamily="18" charset="0"/>
                <a:cs typeface="Times New Roman" panose="02020603050405020304" pitchFamily="18" charset="0"/>
              </a:rPr>
              <a:t>более интенсивном употреблении в организме увеличивается количество полифенолов, вызывающих негативные изменения в печени. </a:t>
            </a:r>
            <a:endParaRPr lang="ru-RU" sz="2200" dirty="0" smtClean="0">
              <a:latin typeface="Times New Roman" panose="02020603050405020304" pitchFamily="18" charset="0"/>
              <a:cs typeface="Times New Roman" panose="02020603050405020304" pitchFamily="18" charset="0"/>
            </a:endParaRPr>
          </a:p>
          <a:p>
            <a:pPr marL="342900" indent="-342900">
              <a:buFont typeface="Arial" panose="020B0604020202020204" pitchFamily="34" charset="0"/>
              <a:buChar char="•"/>
            </a:pPr>
            <a:r>
              <a:rPr lang="ru-RU" sz="2200" dirty="0" smtClean="0">
                <a:latin typeface="Times New Roman" panose="02020603050405020304" pitchFamily="18" charset="0"/>
                <a:cs typeface="Times New Roman" panose="02020603050405020304" pitchFamily="18" charset="0"/>
              </a:rPr>
              <a:t>Чай </a:t>
            </a:r>
            <a:r>
              <a:rPr lang="ru-RU" sz="2200" dirty="0">
                <a:latin typeface="Times New Roman" panose="02020603050405020304" pitchFamily="18" charset="0"/>
                <a:cs typeface="Times New Roman" panose="02020603050405020304" pitchFamily="18" charset="0"/>
              </a:rPr>
              <a:t>других сортов можно пить и в больших количествах, однако чрезмерно увлекаться так же не следует.</a:t>
            </a:r>
          </a:p>
        </p:txBody>
      </p:sp>
    </p:spTree>
    <p:extLst>
      <p:ext uri="{BB962C8B-B14F-4D97-AF65-F5344CB8AC3E}">
        <p14:creationId xmlns:p14="http://schemas.microsoft.com/office/powerpoint/2010/main" val="626114933"/>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234545" y="218108"/>
            <a:ext cx="4487883" cy="1293028"/>
          </a:xfrm>
        </p:spPr>
        <p:txBody>
          <a:bodyPr>
            <a:normAutofit/>
          </a:bodyPr>
          <a:lstStyle/>
          <a:p>
            <a:r>
              <a:rPr lang="ru-RU" sz="5400" dirty="0" smtClean="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шоколад</a:t>
            </a:r>
            <a:endParaRPr lang="ru-RU" sz="5400" dirty="0">
              <a:solidFill>
                <a:schemeClr val="accent1">
                  <a:lumMod val="5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685800" y="1624544"/>
            <a:ext cx="10820400" cy="4024125"/>
          </a:xfrm>
        </p:spPr>
        <p:txBody>
          <a:bodyPr/>
          <a:lstStyle/>
          <a:p>
            <a:pPr marL="0" indent="0">
              <a:buNone/>
            </a:pPr>
            <a:r>
              <a:rPr lang="ru-RU" dirty="0" err="1">
                <a:latin typeface="Times New Roman" panose="02020603050405020304" pitchFamily="18" charset="0"/>
                <a:cs typeface="Times New Roman" panose="02020603050405020304" pitchFamily="18" charset="0"/>
              </a:rPr>
              <a:t>Шокола́д</a:t>
            </a:r>
            <a:r>
              <a:rPr lang="ru-RU" dirty="0">
                <a:latin typeface="Times New Roman" panose="02020603050405020304" pitchFamily="18" charset="0"/>
                <a:cs typeface="Times New Roman" panose="02020603050405020304" pitchFamily="18" charset="0"/>
              </a:rPr>
              <a:t> — кондитерское изделие на основе масла какао, являющееся продуктом переработки какао-бобов — семян шоколадного дерева, богатых теобромином и кофеином.</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30830" y="2387211"/>
            <a:ext cx="6213170" cy="4140495"/>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756627088"/>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7006441" y="301235"/>
            <a:ext cx="3359727" cy="1100053"/>
          </a:xfrm>
        </p:spPr>
        <p:txBody>
          <a:bodyPr/>
          <a:lstStyle/>
          <a:p>
            <a:r>
              <a:rPr lang="ru-RU" dirty="0" smtClean="0">
                <a:solidFill>
                  <a:schemeClr val="accent1">
                    <a:lumMod val="50000"/>
                  </a:schemeClr>
                </a:solidFill>
                <a:latin typeface="Times New Roman" panose="02020603050405020304" pitchFamily="18" charset="0"/>
                <a:cs typeface="Times New Roman" panose="02020603050405020304" pitchFamily="18" charset="0"/>
              </a:rPr>
              <a:t>История</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1816306" y="1187532"/>
            <a:ext cx="5323114" cy="5248894"/>
          </a:xfrm>
        </p:spPr>
        <p:txBody>
          <a:bodyPr>
            <a:normAutofit/>
          </a:bodyPr>
          <a:lstStyle/>
          <a:p>
            <a:r>
              <a:rPr lang="ru-RU" sz="2400" dirty="0">
                <a:latin typeface="Times New Roman" panose="02020603050405020304" pitchFamily="18" charset="0"/>
                <a:cs typeface="Times New Roman" panose="02020603050405020304" pitchFamily="18" charset="0"/>
              </a:rPr>
              <a:t>Родиной шоколада, как и дерева какао, является Центральная и Южная </a:t>
            </a:r>
            <a:r>
              <a:rPr lang="ru-RU" sz="2400" dirty="0" smtClean="0">
                <a:latin typeface="Times New Roman" panose="02020603050405020304" pitchFamily="18" charset="0"/>
                <a:cs typeface="Times New Roman" panose="02020603050405020304" pitchFamily="18" charset="0"/>
              </a:rPr>
              <a:t>Америка. </a:t>
            </a:r>
          </a:p>
          <a:p>
            <a:r>
              <a:rPr lang="ru-RU" sz="2400" dirty="0" smtClean="0">
                <a:latin typeface="Times New Roman" panose="02020603050405020304" pitchFamily="18" charset="0"/>
                <a:cs typeface="Times New Roman" panose="02020603050405020304" pitchFamily="18" charset="0"/>
              </a:rPr>
              <a:t>Индейцы </a:t>
            </a:r>
            <a:r>
              <a:rPr lang="ru-RU" sz="2400" dirty="0">
                <a:latin typeface="Times New Roman" panose="02020603050405020304" pitchFamily="18" charset="0"/>
                <a:cs typeface="Times New Roman" panose="02020603050405020304" pitchFamily="18" charset="0"/>
              </a:rPr>
              <a:t>майя, а потом и ацтеки на протяжении многих столетий смешивали молотые и обжаренные какао-бобы с водой, а затем в эту смесь добавляли горький перец. В итоге получали горьковатый, острый пенистый напиток высокой жирности, который пили холодным.</a:t>
            </a:r>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10000" b="93333" l="9929" r="89835"/>
                    </a14:imgEffect>
                  </a14:imgLayer>
                </a14:imgProps>
              </a:ext>
              <a:ext uri="{28A0092B-C50C-407E-A947-70E740481C1C}">
                <a14:useLocalDpi xmlns:a14="http://schemas.microsoft.com/office/drawing/2010/main" val="0"/>
              </a:ext>
            </a:extLst>
          </a:blip>
          <a:stretch>
            <a:fillRect/>
          </a:stretch>
        </p:blipFill>
        <p:spPr>
          <a:xfrm>
            <a:off x="-161554" y="301235"/>
            <a:ext cx="2394116" cy="2546932"/>
          </a:xfrm>
          <a:prstGeom prst="rect">
            <a:avLst/>
          </a:prstGeom>
        </p:spPr>
      </p:pic>
      <p:pic>
        <p:nvPicPr>
          <p:cNvPr id="5" name="Рисунок 4"/>
          <p:cNvPicPr>
            <a:picLocks noChangeAspect="1"/>
          </p:cNvPicPr>
          <p:nvPr/>
        </p:nvPicPr>
        <p:blipFill rotWithShape="1">
          <a:blip r:embed="rId4" cstate="print">
            <a:extLst>
              <a:ext uri="{BEBA8EAE-BF5A-486C-A8C5-ECC9F3942E4B}">
                <a14:imgProps xmlns:a14="http://schemas.microsoft.com/office/drawing/2010/main">
                  <a14:imgLayer r:embed="rId5">
                    <a14:imgEffect>
                      <a14:backgroundRemoval t="67246" b="93623" l="33030" r="65758"/>
                    </a14:imgEffect>
                  </a14:imgLayer>
                </a14:imgProps>
              </a:ext>
              <a:ext uri="{28A0092B-C50C-407E-A947-70E740481C1C}">
                <a14:useLocalDpi xmlns:a14="http://schemas.microsoft.com/office/drawing/2010/main" val="0"/>
              </a:ext>
            </a:extLst>
          </a:blip>
          <a:srcRect l="28291" t="66079" r="30768" b="5135"/>
          <a:stretch/>
        </p:blipFill>
        <p:spPr>
          <a:xfrm rot="1606812">
            <a:off x="9887034" y="56565"/>
            <a:ext cx="2029028" cy="1490039"/>
          </a:xfrm>
          <a:prstGeom prst="rect">
            <a:avLst/>
          </a:prstGeom>
        </p:spPr>
      </p:pic>
      <p:pic>
        <p:nvPicPr>
          <p:cNvPr id="6" name="Рисунок 5"/>
          <p:cNvPicPr>
            <a:picLocks noChangeAspect="1"/>
          </p:cNvPicPr>
          <p:nvPr/>
        </p:nvPicPr>
        <p:blipFill rotWithShape="1">
          <a:blip r:embed="rId6">
            <a:extLst>
              <a:ext uri="{BEBA8EAE-BF5A-486C-A8C5-ECC9F3942E4B}">
                <a14:imgProps xmlns:a14="http://schemas.microsoft.com/office/drawing/2010/main">
                  <a14:imgLayer r:embed="rId7">
                    <a14:imgEffect>
                      <a14:backgroundRemoval t="281" b="99719" l="42077" r="99154">
                        <a14:foregroundMark x1="49077" y1="49860" x2="49077" y2="49860"/>
                        <a14:foregroundMark x1="46231" y1="49579" x2="46231" y2="49579"/>
                        <a14:foregroundMark x1="47308" y1="45927" x2="47308" y2="45927"/>
                        <a14:foregroundMark x1="45308" y1="47893" x2="45308" y2="47893"/>
                        <a14:foregroundMark x1="49462" y1="58287" x2="49462" y2="58287"/>
                        <a14:foregroundMark x1="45231" y1="65730" x2="45231" y2="65730"/>
                        <a14:foregroundMark x1="47077" y1="60955" x2="47077" y2="60955"/>
                        <a14:foregroundMark x1="50538" y1="65449" x2="50538" y2="65449"/>
                        <a14:foregroundMark x1="46231" y1="61376" x2="46231" y2="61376"/>
                        <a14:foregroundMark x1="45231" y1="58567" x2="45231" y2="58567"/>
                        <a14:foregroundMark x1="54077" y1="62500" x2="54077" y2="62500"/>
                        <a14:foregroundMark x1="55308" y1="65028" x2="55308" y2="65028"/>
                        <a14:foregroundMark x1="54615" y1="67697" x2="54615" y2="67697"/>
                        <a14:foregroundMark x1="50846" y1="66573" x2="50846" y2="66573"/>
                        <a14:foregroundMark x1="48308" y1="61798" x2="48308" y2="61798"/>
                        <a14:foregroundMark x1="49308" y1="65730" x2="49308" y2="65730"/>
                        <a14:foregroundMark x1="83077" y1="68680" x2="83077" y2="68680"/>
                        <a14:foregroundMark x1="88615" y1="48596" x2="88615" y2="48596"/>
                        <a14:foregroundMark x1="90000" y1="7163" x2="90000" y2="7163"/>
                        <a14:foregroundMark x1="92615" y1="6882" x2="92615" y2="6882"/>
                        <a14:foregroundMark x1="92462" y1="5056" x2="92462" y2="5056"/>
                        <a14:foregroundMark x1="92154" y1="4635" x2="92154" y2="4635"/>
                        <a14:foregroundMark x1="91000" y1="8287" x2="91000" y2="8287"/>
                        <a14:foregroundMark x1="91846" y1="11798" x2="91846" y2="11798"/>
                        <a14:foregroundMark x1="92538" y1="9129" x2="92538" y2="9129"/>
                        <a14:foregroundMark x1="90000" y1="5337" x2="90000" y2="5337"/>
                        <a14:foregroundMark x1="90385" y1="19242" x2="90385" y2="19242"/>
                        <a14:foregroundMark x1="95615" y1="14185" x2="95615" y2="14185"/>
                        <a14:foregroundMark x1="96231" y1="12360" x2="96231" y2="12360"/>
                        <a14:foregroundMark x1="93385" y1="14326" x2="93385" y2="14326"/>
                        <a14:foregroundMark x1="90077" y1="25000" x2="90077" y2="25000"/>
                        <a14:foregroundMark x1="91923" y1="27669" x2="91923" y2="27669"/>
                        <a14:foregroundMark x1="88769" y1="29354" x2="88769" y2="29354"/>
                        <a14:foregroundMark x1="90692" y1="29354" x2="90692" y2="29354"/>
                        <a14:foregroundMark x1="78154" y1="74298" x2="78154" y2="74298"/>
                        <a14:foregroundMark x1="72000" y1="77949" x2="72000" y2="77949"/>
                        <a14:foregroundMark x1="49462" y1="68539" x2="49462" y2="68539"/>
                        <a14:foregroundMark x1="45846" y1="62781" x2="45846" y2="62781"/>
                        <a14:foregroundMark x1="48231" y1="46067" x2="48231" y2="46067"/>
                        <a14:foregroundMark x1="56077" y1="65169" x2="56077" y2="65169"/>
                      </a14:backgroundRemoval>
                    </a14:imgEffect>
                  </a14:imgLayer>
                </a14:imgProps>
              </a:ext>
              <a:ext uri="{28A0092B-C50C-407E-A947-70E740481C1C}">
                <a14:useLocalDpi xmlns:a14="http://schemas.microsoft.com/office/drawing/2010/main" val="0"/>
              </a:ext>
            </a:extLst>
          </a:blip>
          <a:srcRect l="41688"/>
          <a:stretch/>
        </p:blipFill>
        <p:spPr>
          <a:xfrm>
            <a:off x="6757025" y="1521245"/>
            <a:ext cx="5233093" cy="4915181"/>
          </a:xfrm>
          <a:prstGeom prst="rect">
            <a:avLst/>
          </a:prstGeom>
        </p:spPr>
      </p:pic>
    </p:spTree>
    <p:extLst>
      <p:ext uri="{BB962C8B-B14F-4D97-AF65-F5344CB8AC3E}">
        <p14:creationId xmlns:p14="http://schemas.microsoft.com/office/powerpoint/2010/main" val="329935578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906982" y="491241"/>
            <a:ext cx="7599218" cy="779420"/>
          </a:xfrm>
        </p:spPr>
        <p:txBody>
          <a:bodyPr/>
          <a:lstStyle/>
          <a:p>
            <a:r>
              <a:rPr lang="ru-RU" dirty="0" smtClean="0">
                <a:latin typeface="Times New Roman" panose="02020603050405020304" pitchFamily="18" charset="0"/>
                <a:cs typeface="Times New Roman" panose="02020603050405020304" pitchFamily="18" charset="0"/>
              </a:rPr>
              <a:t>Изготовление шоколада</a:t>
            </a:r>
            <a:endParaRPr lang="ru-RU" dirty="0">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344384" y="1270661"/>
            <a:ext cx="11161816" cy="4952009"/>
          </a:xfrm>
        </p:spPr>
        <p:txBody>
          <a:bodyPr>
            <a:noAutofit/>
          </a:bodyPr>
          <a:lstStyle/>
          <a:p>
            <a:pPr marL="0" indent="0">
              <a:buNone/>
            </a:pPr>
            <a:r>
              <a:rPr lang="ru-RU" sz="2000" dirty="0">
                <a:latin typeface="Times New Roman" panose="02020603050405020304" pitchFamily="18" charset="0"/>
                <a:cs typeface="Times New Roman" panose="02020603050405020304" pitchFamily="18" charset="0"/>
              </a:rPr>
              <a:t>Основным сырьём для производства шоколада и какао-порошка являются какао-бобы — семена какао-дерева, произрастающего в тропических районах земного </a:t>
            </a:r>
            <a:r>
              <a:rPr lang="ru-RU" sz="2000" dirty="0" smtClean="0">
                <a:latin typeface="Times New Roman" panose="02020603050405020304" pitchFamily="18" charset="0"/>
                <a:cs typeface="Times New Roman" panose="02020603050405020304" pitchFamily="18" charset="0"/>
              </a:rPr>
              <a:t>шара.</a:t>
            </a:r>
          </a:p>
          <a:p>
            <a:pPr marL="0" indent="0">
              <a:buNone/>
            </a:pPr>
            <a:r>
              <a:rPr lang="ru-RU" sz="2000" dirty="0" smtClean="0">
                <a:latin typeface="Times New Roman" panose="02020603050405020304" pitchFamily="18" charset="0"/>
                <a:cs typeface="Times New Roman" panose="02020603050405020304" pitchFamily="18" charset="0"/>
              </a:rPr>
              <a:t>По </a:t>
            </a:r>
            <a:r>
              <a:rPr lang="ru-RU" sz="2000" dirty="0">
                <a:latin typeface="Times New Roman" panose="02020603050405020304" pitchFamily="18" charset="0"/>
                <a:cs typeface="Times New Roman" panose="02020603050405020304" pitchFamily="18" charset="0"/>
              </a:rPr>
              <a:t>качеству какао-бобы подразделяют на две группы</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благородные (сортовые), обладающие нежным вкусом и приятным тонким ароматом со множеством оттенков (Ява, Тринидад и др.);</a:t>
            </a:r>
          </a:p>
          <a:p>
            <a:r>
              <a:rPr lang="ru-RU" sz="2000" dirty="0">
                <a:latin typeface="Times New Roman" panose="02020603050405020304" pitchFamily="18" charset="0"/>
                <a:cs typeface="Times New Roman" panose="02020603050405020304" pitchFamily="18" charset="0"/>
              </a:rPr>
              <a:t>потребительские (ординарные), имеющие горький, терпкий кисловатый вкус и сильный аромат (</a:t>
            </a:r>
            <a:r>
              <a:rPr lang="ru-RU" sz="2000" dirty="0" err="1">
                <a:latin typeface="Times New Roman" panose="02020603050405020304" pitchFamily="18" charset="0"/>
                <a:cs typeface="Times New Roman" panose="02020603050405020304" pitchFamily="18" charset="0"/>
              </a:rPr>
              <a:t>Баия</a:t>
            </a:r>
            <a:r>
              <a:rPr lang="ru-RU" sz="2000" dirty="0">
                <a:latin typeface="Times New Roman" panose="02020603050405020304" pitchFamily="18" charset="0"/>
                <a:cs typeface="Times New Roman" panose="02020603050405020304" pitchFamily="18" charset="0"/>
              </a:rPr>
              <a:t>, Пара и др.).</a:t>
            </a:r>
          </a:p>
          <a:p>
            <a:r>
              <a:rPr lang="ru-RU" sz="2000" dirty="0" smtClean="0">
                <a:latin typeface="Times New Roman" panose="02020603050405020304" pitchFamily="18" charset="0"/>
                <a:cs typeface="Times New Roman" panose="02020603050405020304" pitchFamily="18" charset="0"/>
              </a:rPr>
              <a:t>Какао-бобы </a:t>
            </a:r>
            <a:r>
              <a:rPr lang="ru-RU" sz="2000" dirty="0">
                <a:latin typeface="Times New Roman" panose="02020603050405020304" pitchFamily="18" charset="0"/>
                <a:cs typeface="Times New Roman" panose="02020603050405020304" pitchFamily="18" charset="0"/>
              </a:rPr>
              <a:t>свежесобранных плодов не обладают вкусовыми и ароматическими свойствами, характерными для шоколада и какао-порошка, имеют горько-терпкий привкус и бледную окраску. Для улучшения вкуса и аромата их подвергают на плантациях ферментации и сушке</a:t>
            </a:r>
            <a:r>
              <a:rPr lang="ru-RU" sz="2000" dirty="0" smtClean="0">
                <a:latin typeface="Times New Roman" panose="02020603050405020304" pitchFamily="18" charset="0"/>
                <a:cs typeface="Times New Roman" panose="02020603050405020304" pitchFamily="18" charset="0"/>
              </a:rPr>
              <a:t>.</a:t>
            </a:r>
            <a:endParaRPr lang="ru-RU" sz="2000" dirty="0">
              <a:latin typeface="Times New Roman" panose="02020603050405020304" pitchFamily="18" charset="0"/>
              <a:cs typeface="Times New Roman" panose="02020603050405020304" pitchFamily="18" charset="0"/>
            </a:endParaRPr>
          </a:p>
          <a:p>
            <a:r>
              <a:rPr lang="ru-RU" sz="2000" dirty="0">
                <a:latin typeface="Times New Roman" panose="02020603050405020304" pitchFamily="18" charset="0"/>
                <a:cs typeface="Times New Roman" panose="02020603050405020304" pitchFamily="18" charset="0"/>
              </a:rPr>
              <a:t>Основными компонентами сухого вещества какао-бобов являются жиры, алкалоиды — теобромин, кофеин (в незначительных количествах), белки, углеводы, дубильные и минеральные вещества, органические кислоты, ароматические соединения и другое.</a:t>
            </a:r>
          </a:p>
        </p:txBody>
      </p:sp>
    </p:spTree>
    <p:extLst>
      <p:ext uri="{BB962C8B-B14F-4D97-AF65-F5344CB8AC3E}">
        <p14:creationId xmlns:p14="http://schemas.microsoft.com/office/powerpoint/2010/main" val="2762701569"/>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91396" y="324986"/>
            <a:ext cx="5794169" cy="1293028"/>
          </a:xfrm>
        </p:spPr>
        <p:txBody>
          <a:bodyPr/>
          <a:lstStyle/>
          <a:p>
            <a:r>
              <a:rPr lang="ru-RU" dirty="0" smtClean="0">
                <a:solidFill>
                  <a:schemeClr val="accent1">
                    <a:lumMod val="50000"/>
                  </a:schemeClr>
                </a:solidFill>
                <a:latin typeface="Times New Roman" panose="02020603050405020304" pitchFamily="18" charset="0"/>
                <a:cs typeface="Times New Roman" panose="02020603050405020304" pitchFamily="18" charset="0"/>
              </a:rPr>
              <a:t>Состав шоколада</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46413" y="1398914"/>
            <a:ext cx="6475021" cy="5310644"/>
          </a:xfrm>
        </p:spPr>
        <p:txBody>
          <a:bodyPr>
            <a:normAutofit/>
          </a:bodyPr>
          <a:lstStyle/>
          <a:p>
            <a:r>
              <a:rPr lang="ru-RU" dirty="0">
                <a:latin typeface="Times New Roman" panose="02020603050405020304" pitchFamily="18" charset="0"/>
                <a:cs typeface="Times New Roman" panose="02020603050405020304" pitchFamily="18" charset="0"/>
              </a:rPr>
              <a:t>Среднее содержание жира в 37 г шоколада — 9 г (около 55 % от общей калорийности); в 30 г молочного шоколада содержится около 140 ккал. В дорогих сортах больше жира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Основной алкалоид в изделиях из какао — теобромин. Отравление человека этим веществом при поедании шоколада практически исключено из-за его быстрой </a:t>
            </a:r>
            <a:r>
              <a:rPr lang="ru-RU" dirty="0" err="1">
                <a:latin typeface="Times New Roman" panose="02020603050405020304" pitchFamily="18" charset="0"/>
                <a:cs typeface="Times New Roman" panose="02020603050405020304" pitchFamily="18" charset="0"/>
              </a:rPr>
              <a:t>метаболизации</a:t>
            </a:r>
            <a:r>
              <a:rPr lang="ru-RU" dirty="0">
                <a:latin typeface="Times New Roman" panose="02020603050405020304" pitchFamily="18" charset="0"/>
                <a:cs typeface="Times New Roman" panose="02020603050405020304" pitchFamily="18" charset="0"/>
              </a:rPr>
              <a:t> в организме человека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Вместе с тем, теобромин является сильным токсином для многих других </a:t>
            </a:r>
            <a:r>
              <a:rPr lang="ru-RU" dirty="0" smtClean="0">
                <a:latin typeface="Times New Roman" panose="02020603050405020304" pitchFamily="18" charset="0"/>
                <a:cs typeface="Times New Roman" panose="02020603050405020304" pitchFamily="18" charset="0"/>
              </a:rPr>
              <a:t>животных. </a:t>
            </a:r>
            <a:r>
              <a:rPr lang="ru-RU" dirty="0">
                <a:latin typeface="Times New Roman" panose="02020603050405020304" pitchFamily="18" charset="0"/>
                <a:cs typeface="Times New Roman" panose="02020603050405020304" pitchFamily="18" charset="0"/>
              </a:rPr>
              <a:t>Так, для кошек и собак средняя летальная доза составляет от 200 до 400 мг/кг теобромина. Лошади и попугаи также чувствительны к этому веществу.</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63938" y="2244436"/>
            <a:ext cx="5212094" cy="2608416"/>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4228076208"/>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213267" y="229984"/>
            <a:ext cx="5616039" cy="1293028"/>
          </a:xfrm>
        </p:spPr>
        <p:txBody>
          <a:bodyPr/>
          <a:lstStyle/>
          <a:p>
            <a:r>
              <a:rPr lang="ru-RU" dirty="0" smtClean="0">
                <a:solidFill>
                  <a:schemeClr val="accent1">
                    <a:lumMod val="50000"/>
                  </a:schemeClr>
                </a:solidFill>
                <a:latin typeface="Times New Roman" panose="02020603050405020304" pitchFamily="18" charset="0"/>
                <a:cs typeface="Times New Roman" panose="02020603050405020304" pitchFamily="18" charset="0"/>
              </a:rPr>
              <a:t>Виды шоколада</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34390" y="1436915"/>
            <a:ext cx="11007436" cy="4793646"/>
          </a:xfrm>
        </p:spPr>
        <p:txBody>
          <a:bodyPr>
            <a:normAutofit fontScale="92500"/>
          </a:bodyPr>
          <a:lstStyle/>
          <a:p>
            <a:r>
              <a:rPr lang="ru-RU" b="1" dirty="0" smtClean="0">
                <a:latin typeface="Times New Roman" panose="02020603050405020304" pitchFamily="18" charset="0"/>
                <a:cs typeface="Times New Roman" panose="02020603050405020304" pitchFamily="18" charset="0"/>
              </a:rPr>
              <a:t>Темный </a:t>
            </a:r>
            <a:r>
              <a:rPr lang="ru-RU" b="1" dirty="0">
                <a:latin typeface="Times New Roman" panose="02020603050405020304" pitchFamily="18" charset="0"/>
                <a:cs typeface="Times New Roman" panose="02020603050405020304" pitchFamily="18" charset="0"/>
              </a:rPr>
              <a:t>(горький) шоколад </a:t>
            </a:r>
            <a:r>
              <a:rPr lang="ru-RU" dirty="0">
                <a:latin typeface="Times New Roman" panose="02020603050405020304" pitchFamily="18" charset="0"/>
                <a:cs typeface="Times New Roman" panose="02020603050405020304" pitchFamily="18" charset="0"/>
              </a:rPr>
              <a:t>делают из тёртого какао, сахарной пудры и масла какао. </a:t>
            </a:r>
            <a:endParaRPr lang="ru-RU" dirty="0" smtClean="0">
              <a:latin typeface="Times New Roman" panose="02020603050405020304" pitchFamily="18" charset="0"/>
              <a:cs typeface="Times New Roman" panose="02020603050405020304" pitchFamily="18" charset="0"/>
            </a:endParaRPr>
          </a:p>
          <a:p>
            <a:r>
              <a:rPr lang="ru-RU" b="1" dirty="0" smtClean="0">
                <a:latin typeface="Times New Roman" panose="02020603050405020304" pitchFamily="18" charset="0"/>
                <a:cs typeface="Times New Roman" panose="02020603050405020304" pitchFamily="18" charset="0"/>
              </a:rPr>
              <a:t>Молочный </a:t>
            </a:r>
            <a:r>
              <a:rPr lang="ru-RU" b="1" dirty="0">
                <a:latin typeface="Times New Roman" panose="02020603050405020304" pitchFamily="18" charset="0"/>
                <a:cs typeface="Times New Roman" panose="02020603050405020304" pitchFamily="18" charset="0"/>
              </a:rPr>
              <a:t>шоколад </a:t>
            </a:r>
            <a:r>
              <a:rPr lang="ru-RU" dirty="0">
                <a:latin typeface="Times New Roman" panose="02020603050405020304" pitchFamily="18" charset="0"/>
                <a:cs typeface="Times New Roman" panose="02020603050405020304" pitchFamily="18" charset="0"/>
              </a:rPr>
              <a:t>с добавлениями изготавливают из тёртого какао, масла какао, сахарной пудры и сухого молока. Чаще всего используют плёночное сухое молоко жирностью 2,5 % или сухие </a:t>
            </a:r>
            <a:r>
              <a:rPr lang="ru-RU" dirty="0" smtClean="0">
                <a:latin typeface="Times New Roman" panose="02020603050405020304" pitchFamily="18" charset="0"/>
                <a:cs typeface="Times New Roman" panose="02020603050405020304" pitchFamily="18" charset="0"/>
              </a:rPr>
              <a:t>сливки</a:t>
            </a:r>
          </a:p>
          <a:p>
            <a:r>
              <a:rPr lang="ru-RU" b="1" dirty="0" smtClean="0">
                <a:latin typeface="Times New Roman" panose="02020603050405020304" pitchFamily="18" charset="0"/>
                <a:cs typeface="Times New Roman" panose="02020603050405020304" pitchFamily="18" charset="0"/>
              </a:rPr>
              <a:t>Белый </a:t>
            </a:r>
            <a:r>
              <a:rPr lang="ru-RU" b="1" dirty="0">
                <a:latin typeface="Times New Roman" panose="02020603050405020304" pitchFamily="18" charset="0"/>
                <a:cs typeface="Times New Roman" panose="02020603050405020304" pitchFamily="18" charset="0"/>
              </a:rPr>
              <a:t>шоколад </a:t>
            </a:r>
            <a:r>
              <a:rPr lang="ru-RU" dirty="0">
                <a:latin typeface="Times New Roman" panose="02020603050405020304" pitchFamily="18" charset="0"/>
                <a:cs typeface="Times New Roman" panose="02020603050405020304" pitchFamily="18" charset="0"/>
              </a:rPr>
              <a:t>готовят из масла какао, сахара, сухого молока и ванилина без добавления </a:t>
            </a:r>
            <a:r>
              <a:rPr lang="ru-RU" dirty="0" smtClean="0">
                <a:latin typeface="Times New Roman" panose="02020603050405020304" pitchFamily="18" charset="0"/>
                <a:cs typeface="Times New Roman" panose="02020603050405020304" pitchFamily="18" charset="0"/>
              </a:rPr>
              <a:t>какао-порошка.</a:t>
            </a:r>
            <a:endParaRPr lang="ru-RU" dirty="0">
              <a:latin typeface="Times New Roman" panose="02020603050405020304" pitchFamily="18" charset="0"/>
              <a:cs typeface="Times New Roman" panose="02020603050405020304" pitchFamily="18" charset="0"/>
            </a:endParaRPr>
          </a:p>
          <a:p>
            <a:r>
              <a:rPr lang="ru-RU" b="1" dirty="0">
                <a:latin typeface="Times New Roman" panose="02020603050405020304" pitchFamily="18" charset="0"/>
                <a:cs typeface="Times New Roman" panose="02020603050405020304" pitchFamily="18" charset="0"/>
              </a:rPr>
              <a:t>Рубиновый </a:t>
            </a:r>
            <a:r>
              <a:rPr lang="ru-RU" b="1" dirty="0" smtClean="0">
                <a:latin typeface="Times New Roman" panose="02020603050405020304" pitchFamily="18" charset="0"/>
                <a:cs typeface="Times New Roman" panose="02020603050405020304" pitchFamily="18" charset="0"/>
              </a:rPr>
              <a:t>шоколад </a:t>
            </a:r>
            <a:r>
              <a:rPr lang="ru-RU" dirty="0">
                <a:latin typeface="Times New Roman" panose="02020603050405020304" pitchFamily="18" charset="0"/>
                <a:cs typeface="Times New Roman" panose="02020603050405020304" pitchFamily="18" charset="0"/>
              </a:rPr>
              <a:t>из какао-бобов, выращиваемых в Кот-д'Ивуаре, Эквадоре и Бразилии. Никаких ягод или красителей в шоколад не добавляют. У нового сорта шоколада, который получил название «рубиновый», натуральный розовый цвет и ягодный вкус.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Специальные </a:t>
            </a:r>
            <a:r>
              <a:rPr lang="ru-RU" dirty="0">
                <a:latin typeface="Times New Roman" panose="02020603050405020304" pitchFamily="18" charset="0"/>
                <a:cs typeface="Times New Roman" panose="02020603050405020304" pitchFamily="18" charset="0"/>
              </a:rPr>
              <a:t>вариации состава</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b="1" dirty="0" err="1">
                <a:latin typeface="Times New Roman" panose="02020603050405020304" pitchFamily="18" charset="0"/>
                <a:cs typeface="Times New Roman" panose="02020603050405020304" pitchFamily="18" charset="0"/>
              </a:rPr>
              <a:t>Веганский</a:t>
            </a:r>
            <a:r>
              <a:rPr lang="ru-RU" b="1" dirty="0">
                <a:latin typeface="Times New Roman" panose="02020603050405020304" pitchFamily="18" charset="0"/>
                <a:cs typeface="Times New Roman" panose="02020603050405020304" pitchFamily="18" charset="0"/>
              </a:rPr>
              <a:t> шоколад </a:t>
            </a:r>
            <a:r>
              <a:rPr lang="ru-RU" dirty="0">
                <a:latin typeface="Times New Roman" panose="02020603050405020304" pitchFamily="18" charset="0"/>
                <a:cs typeface="Times New Roman" panose="02020603050405020304" pitchFamily="18" charset="0"/>
              </a:rPr>
              <a:t>может быть либо обычным темным шоколадом без молока, либо основываться на соевом, миндальном, кокосовом или рисовом молоке.</a:t>
            </a:r>
          </a:p>
          <a:p>
            <a:r>
              <a:rPr lang="ru-RU" b="1" dirty="0">
                <a:latin typeface="Times New Roman" panose="02020603050405020304" pitchFamily="18" charset="0"/>
                <a:cs typeface="Times New Roman" panose="02020603050405020304" pitchFamily="18" charset="0"/>
              </a:rPr>
              <a:t>Диабетический шоколад </a:t>
            </a:r>
            <a:r>
              <a:rPr lang="ru-RU" dirty="0">
                <a:latin typeface="Times New Roman" panose="02020603050405020304" pitchFamily="18" charset="0"/>
                <a:cs typeface="Times New Roman" panose="02020603050405020304" pitchFamily="18" charset="0"/>
              </a:rPr>
              <a:t>предназначен для больных сахарным диабетом. Вместо сахара используются подсластители, такие как сорбит, ксилит, </a:t>
            </a:r>
            <a:r>
              <a:rPr lang="ru-RU" dirty="0" err="1">
                <a:latin typeface="Times New Roman" panose="02020603050405020304" pitchFamily="18" charset="0"/>
                <a:cs typeface="Times New Roman" panose="02020603050405020304" pitchFamily="18" charset="0"/>
              </a:rPr>
              <a:t>маннит</a:t>
            </a:r>
            <a:r>
              <a:rPr lang="ru-RU" dirty="0">
                <a:latin typeface="Times New Roman" panose="02020603050405020304" pitchFamily="18" charset="0"/>
                <a:cs typeface="Times New Roman" panose="02020603050405020304" pitchFamily="18" charset="0"/>
              </a:rPr>
              <a:t> или </a:t>
            </a:r>
            <a:r>
              <a:rPr lang="ru-RU" dirty="0" err="1">
                <a:latin typeface="Times New Roman" panose="02020603050405020304" pitchFamily="18" charset="0"/>
                <a:cs typeface="Times New Roman" panose="02020603050405020304" pitchFamily="18" charset="0"/>
              </a:rPr>
              <a:t>изомальт</a:t>
            </a:r>
            <a:r>
              <a:rPr lang="ru-RU"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559441126"/>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002478" y="241858"/>
            <a:ext cx="8610600" cy="1293028"/>
          </a:xfrm>
        </p:spPr>
        <p:txBody>
          <a:bodyPr/>
          <a:lstStyle/>
          <a:p>
            <a:r>
              <a:rPr lang="ru-RU" dirty="0"/>
              <a:t>Темный шоколад </a:t>
            </a:r>
          </a:p>
        </p:txBody>
      </p:sp>
      <p:sp>
        <p:nvSpPr>
          <p:cNvPr id="3" name="Объект 2"/>
          <p:cNvSpPr>
            <a:spLocks noGrp="1"/>
          </p:cNvSpPr>
          <p:nvPr>
            <p:ph idx="1"/>
          </p:nvPr>
        </p:nvSpPr>
        <p:spPr>
          <a:xfrm>
            <a:off x="0" y="1425039"/>
            <a:ext cx="7745681" cy="5432961"/>
          </a:xfrm>
        </p:spPr>
        <p:txBody>
          <a:bodyPr>
            <a:normAutofit lnSpcReduction="10000"/>
          </a:bodyPr>
          <a:lstStyle/>
          <a:p>
            <a:r>
              <a:rPr lang="ru-RU" dirty="0" smtClean="0">
                <a:latin typeface="Times New Roman" panose="02020603050405020304" pitchFamily="18" charset="0"/>
                <a:cs typeface="Times New Roman" panose="02020603050405020304" pitchFamily="18" charset="0"/>
              </a:rPr>
              <a:t>Повышает </a:t>
            </a:r>
            <a:r>
              <a:rPr lang="ru-RU" dirty="0" err="1" smtClean="0">
                <a:latin typeface="Times New Roman" panose="02020603050405020304" pitchFamily="18" charset="0"/>
                <a:cs typeface="Times New Roman" panose="02020603050405020304" pitchFamily="18" charset="0"/>
              </a:rPr>
              <a:t>нейропластичность</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Высокая концентрация какао помогает снять стресс, </a:t>
            </a:r>
            <a:r>
              <a:rPr lang="ru-RU" dirty="0" err="1" smtClean="0">
                <a:latin typeface="Times New Roman" panose="02020603050405020304" pitchFamily="18" charset="0"/>
                <a:cs typeface="Times New Roman" panose="02020603050405020304" pitchFamily="18" charset="0"/>
              </a:rPr>
              <a:t>улучшаетпамять</a:t>
            </a:r>
            <a:r>
              <a:rPr lang="ru-RU" dirty="0">
                <a:latin typeface="Times New Roman" panose="02020603050405020304" pitchFamily="18" charset="0"/>
                <a:cs typeface="Times New Roman" panose="02020603050405020304" pitchFamily="18" charset="0"/>
              </a:rPr>
              <a:t>, настроение и нормализует работу иммунной системы</a:t>
            </a:r>
            <a:r>
              <a:rPr lang="ru-RU" dirty="0" smtClean="0">
                <a:latin typeface="Times New Roman" panose="02020603050405020304" pitchFamily="18" charset="0"/>
                <a:cs typeface="Times New Roman" panose="02020603050405020304" pitchFamily="18" charset="0"/>
              </a:rPr>
              <a:t>.</a:t>
            </a:r>
          </a:p>
          <a:p>
            <a:r>
              <a:rPr lang="ru-RU" dirty="0" smtClean="0">
                <a:latin typeface="Times New Roman" panose="02020603050405020304" pitchFamily="18" charset="0"/>
                <a:cs typeface="Times New Roman" panose="02020603050405020304" pitchFamily="18" charset="0"/>
              </a:rPr>
              <a:t>Шоколад, содержащий </a:t>
            </a:r>
            <a:r>
              <a:rPr lang="ru-RU" dirty="0">
                <a:latin typeface="Times New Roman" panose="02020603050405020304" pitchFamily="18" charset="0"/>
                <a:cs typeface="Times New Roman" panose="02020603050405020304" pitchFamily="18" charset="0"/>
              </a:rPr>
              <a:t>не менее 70% какао и не менее 30% </a:t>
            </a:r>
            <a:r>
              <a:rPr lang="ru-RU" dirty="0" smtClean="0">
                <a:latin typeface="Times New Roman" panose="02020603050405020304" pitchFamily="18" charset="0"/>
                <a:cs typeface="Times New Roman" panose="02020603050405020304" pitchFamily="18" charset="0"/>
              </a:rPr>
              <a:t>органического тростникового </a:t>
            </a:r>
            <a:r>
              <a:rPr lang="ru-RU" dirty="0">
                <a:latin typeface="Times New Roman" panose="02020603050405020304" pitchFamily="18" charset="0"/>
                <a:cs typeface="Times New Roman" panose="02020603050405020304" pitchFamily="18" charset="0"/>
              </a:rPr>
              <a:t>сахара, усиливает циркуляцию крови и снижает </a:t>
            </a:r>
            <a:r>
              <a:rPr lang="ru-RU" dirty="0" smtClean="0">
                <a:latin typeface="Times New Roman" panose="02020603050405020304" pitchFamily="18" charset="0"/>
                <a:cs typeface="Times New Roman" panose="02020603050405020304" pitchFamily="18" charset="0"/>
              </a:rPr>
              <a:t>уровень воспаления </a:t>
            </a:r>
            <a:r>
              <a:rPr lang="ru-RU" dirty="0">
                <a:latin typeface="Times New Roman" panose="02020603050405020304" pitchFamily="18" charset="0"/>
                <a:cs typeface="Times New Roman" panose="02020603050405020304" pitchFamily="18" charset="0"/>
              </a:rPr>
              <a:t>в организме.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Несколько </a:t>
            </a:r>
            <a:r>
              <a:rPr lang="ru-RU" dirty="0">
                <a:latin typeface="Times New Roman" panose="02020603050405020304" pitchFamily="18" charset="0"/>
                <a:cs typeface="Times New Roman" panose="02020603050405020304" pitchFamily="18" charset="0"/>
              </a:rPr>
              <a:t>кусочков </a:t>
            </a:r>
            <a:r>
              <a:rPr lang="ru-RU" dirty="0" smtClean="0">
                <a:latin typeface="Times New Roman" panose="02020603050405020304" pitchFamily="18" charset="0"/>
                <a:cs typeface="Times New Roman" panose="02020603050405020304" pitchFamily="18" charset="0"/>
              </a:rPr>
              <a:t>темного шоколада </a:t>
            </a:r>
            <a:r>
              <a:rPr lang="ru-RU" dirty="0">
                <a:latin typeface="Times New Roman" panose="02020603050405020304" pitchFamily="18" charset="0"/>
                <a:cs typeface="Times New Roman" panose="02020603050405020304" pitchFamily="18" charset="0"/>
              </a:rPr>
              <a:t>вызывают рост остроты зрения.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шоколад</a:t>
            </a:r>
            <a:r>
              <a:rPr lang="ru-RU" dirty="0">
                <a:latin typeface="Times New Roman" panose="02020603050405020304" pitchFamily="18" charset="0"/>
                <a:cs typeface="Times New Roman" panose="02020603050405020304" pitchFamily="18" charset="0"/>
              </a:rPr>
              <a:t>, в </a:t>
            </a:r>
            <a:r>
              <a:rPr lang="ru-RU" dirty="0" smtClean="0">
                <a:latin typeface="Times New Roman" panose="02020603050405020304" pitchFamily="18" charset="0"/>
                <a:cs typeface="Times New Roman" panose="02020603050405020304" pitchFamily="18" charset="0"/>
              </a:rPr>
              <a:t>котором содержится </a:t>
            </a:r>
            <a:r>
              <a:rPr lang="ru-RU" dirty="0">
                <a:latin typeface="Times New Roman" panose="02020603050405020304" pitchFamily="18" charset="0"/>
                <a:cs typeface="Times New Roman" panose="02020603050405020304" pitchFamily="18" charset="0"/>
              </a:rPr>
              <a:t>не менее 70 процентов какао, </a:t>
            </a:r>
            <a:r>
              <a:rPr lang="ru-RU" dirty="0" smtClean="0">
                <a:latin typeface="Times New Roman" panose="02020603050405020304" pitchFamily="18" charset="0"/>
                <a:cs typeface="Times New Roman" panose="02020603050405020304" pitchFamily="18" charset="0"/>
              </a:rPr>
              <a:t>улучшает межклеточные </a:t>
            </a:r>
            <a:r>
              <a:rPr lang="ru-RU" dirty="0">
                <a:latin typeface="Times New Roman" panose="02020603050405020304" pitchFamily="18" charset="0"/>
                <a:cs typeface="Times New Roman" panose="02020603050405020304" pitchFamily="18" charset="0"/>
              </a:rPr>
              <a:t>сигнальные пути, что </a:t>
            </a:r>
            <a:r>
              <a:rPr lang="ru-RU" dirty="0" smtClean="0">
                <a:latin typeface="Times New Roman" panose="02020603050405020304" pitchFamily="18" charset="0"/>
                <a:cs typeface="Times New Roman" panose="02020603050405020304" pitchFamily="18" charset="0"/>
              </a:rPr>
              <a:t>положительно сказывается </a:t>
            </a:r>
            <a:r>
              <a:rPr lang="ru-RU" dirty="0">
                <a:latin typeface="Times New Roman" panose="02020603050405020304" pitchFamily="18" charset="0"/>
                <a:cs typeface="Times New Roman" panose="02020603050405020304" pitchFamily="18" charset="0"/>
              </a:rPr>
              <a:t>на иммунной системе.</a:t>
            </a:r>
            <a:endParaRPr lang="ru-RU" dirty="0" smtClean="0">
              <a:latin typeface="Times New Roman" panose="02020603050405020304" pitchFamily="18" charset="0"/>
              <a:cs typeface="Times New Roman" panose="02020603050405020304" pitchFamily="18" charset="0"/>
            </a:endParaRPr>
          </a:p>
          <a:p>
            <a:pPr marL="0" indent="0">
              <a:buNone/>
            </a:pPr>
            <a:r>
              <a:rPr lang="ru-RU" dirty="0">
                <a:latin typeface="Times New Roman" panose="02020603050405020304" pitchFamily="18" charset="0"/>
                <a:cs typeface="Times New Roman" panose="02020603050405020304" pitchFamily="18" charset="0"/>
              </a:rPr>
              <a:t>Полезные свойства горького шоколада </a:t>
            </a:r>
            <a:r>
              <a:rPr lang="ru-RU" dirty="0" smtClean="0">
                <a:latin typeface="Times New Roman" panose="02020603050405020304" pitchFamily="18" charset="0"/>
                <a:cs typeface="Times New Roman" panose="02020603050405020304" pitchFamily="18" charset="0"/>
              </a:rPr>
              <a:t>объясняются </a:t>
            </a:r>
            <a:r>
              <a:rPr lang="ru-RU" dirty="0">
                <a:latin typeface="Times New Roman" panose="02020603050405020304" pitchFamily="18" charset="0"/>
                <a:cs typeface="Times New Roman" panose="02020603050405020304" pitchFamily="18" charset="0"/>
              </a:rPr>
              <a:t>тем, что </a:t>
            </a:r>
            <a:r>
              <a:rPr lang="ru-RU" dirty="0" smtClean="0">
                <a:latin typeface="Times New Roman" panose="02020603050405020304" pitchFamily="18" charset="0"/>
                <a:cs typeface="Times New Roman" panose="02020603050405020304" pitchFamily="18" charset="0"/>
              </a:rPr>
              <a:t>какао-бобы богаты </a:t>
            </a:r>
            <a:r>
              <a:rPr lang="ru-RU" dirty="0" err="1">
                <a:latin typeface="Times New Roman" panose="02020603050405020304" pitchFamily="18" charset="0"/>
                <a:cs typeface="Times New Roman" panose="02020603050405020304" pitchFamily="18" charset="0"/>
              </a:rPr>
              <a:t>флавоноидами</a:t>
            </a:r>
            <a:r>
              <a:rPr lang="ru-RU" dirty="0">
                <a:latin typeface="Times New Roman" panose="02020603050405020304" pitchFamily="18" charset="0"/>
                <a:cs typeface="Times New Roman" panose="02020603050405020304" pitchFamily="18" charset="0"/>
              </a:rPr>
              <a:t> — природными веществами, </a:t>
            </a:r>
            <a:r>
              <a:rPr lang="ru-RU" dirty="0" smtClean="0">
                <a:latin typeface="Times New Roman" panose="02020603050405020304" pitchFamily="18" charset="0"/>
                <a:cs typeface="Times New Roman" panose="02020603050405020304" pitchFamily="18" charset="0"/>
              </a:rPr>
              <a:t>обладающими антиоксидантным </a:t>
            </a:r>
            <a:r>
              <a:rPr lang="ru-RU" dirty="0">
                <a:latin typeface="Times New Roman" panose="02020603050405020304" pitchFamily="18" charset="0"/>
                <a:cs typeface="Times New Roman" panose="02020603050405020304" pitchFamily="18" charset="0"/>
              </a:rPr>
              <a:t>и противовоспалительным действием.</a:t>
            </a:r>
          </a:p>
        </p:txBody>
      </p:sp>
      <p:pic>
        <p:nvPicPr>
          <p:cNvPr id="4" name="Рисунок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rot="20664323">
            <a:off x="7600416" y="1606137"/>
            <a:ext cx="4107873" cy="2739639"/>
          </a:xfrm>
          <a:prstGeom prst="rect">
            <a:avLst/>
          </a:prstGeom>
          <a:ln>
            <a:noFill/>
          </a:ln>
          <a:effectLst>
            <a:outerShdw blurRad="292100" dist="139700" dir="2700000" algn="tl" rotWithShape="0">
              <a:srgbClr val="333333">
                <a:alpha val="65000"/>
              </a:srgbClr>
            </a:outerShdw>
          </a:effectLst>
        </p:spPr>
      </p:pic>
      <p:pic>
        <p:nvPicPr>
          <p:cNvPr id="5" name="Рисунок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rot="20342782">
            <a:off x="8049488" y="3834408"/>
            <a:ext cx="3860854" cy="2413034"/>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537416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842660" y="194358"/>
            <a:ext cx="5461660" cy="1293028"/>
          </a:xfrm>
        </p:spPr>
        <p:txBody>
          <a:bodyPr/>
          <a:lstStyle/>
          <a:p>
            <a:r>
              <a:rPr lang="ru-RU" dirty="0" smtClean="0">
                <a:solidFill>
                  <a:schemeClr val="accent1">
                    <a:lumMod val="50000"/>
                  </a:schemeClr>
                </a:solidFill>
                <a:latin typeface="Times New Roman" panose="02020603050405020304" pitchFamily="18" charset="0"/>
                <a:cs typeface="Times New Roman" panose="02020603050405020304" pitchFamily="18" charset="0"/>
              </a:rPr>
              <a:t>Плюсы шоколада</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75013" y="1487386"/>
            <a:ext cx="11054938" cy="4948025"/>
          </a:xfrm>
        </p:spPr>
        <p:txBody>
          <a:bodyPr>
            <a:normAutofit fontScale="92500" lnSpcReduction="10000"/>
          </a:bodyPr>
          <a:lstStyle/>
          <a:p>
            <a:r>
              <a:rPr lang="ru-RU" dirty="0">
                <a:latin typeface="Times New Roman" panose="02020603050405020304" pitchFamily="18" charset="0"/>
                <a:cs typeface="Times New Roman" panose="02020603050405020304" pitchFamily="18" charset="0"/>
              </a:rPr>
              <a:t>В темном шоколаде содержится много антиоксидантов, которые, как известно, препятствуют образованию свободных радикалов</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Шоколад богат витаминами групп A, B1, B2, PP, а также такими микроэлементами как железо, кальций, натрий и </a:t>
            </a:r>
            <a:r>
              <a:rPr lang="ru-RU" dirty="0" smtClean="0">
                <a:latin typeface="Times New Roman" panose="02020603050405020304" pitchFamily="18" charset="0"/>
                <a:cs typeface="Times New Roman" panose="02020603050405020304" pitchFamily="18" charset="0"/>
              </a:rPr>
              <a:t>калий. </a:t>
            </a:r>
          </a:p>
          <a:p>
            <a:r>
              <a:rPr lang="ru-RU" dirty="0">
                <a:latin typeface="Times New Roman" panose="02020603050405020304" pitchFamily="18" charset="0"/>
                <a:cs typeface="Times New Roman" panose="02020603050405020304" pitchFamily="18" charset="0"/>
              </a:rPr>
              <a:t>Содержащийся в шоколаде кофеин обладает бодрящим действием, обеспечивает нормальный отток лимфы и крови, предупреждает появление отеков</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В шоколаде присутствуют очень важные вещества – </a:t>
            </a:r>
            <a:r>
              <a:rPr lang="ru-RU" dirty="0" err="1">
                <a:latin typeface="Times New Roman" panose="02020603050405020304" pitchFamily="18" charset="0"/>
                <a:cs typeface="Times New Roman" panose="02020603050405020304" pitchFamily="18" charset="0"/>
              </a:rPr>
              <a:t>флавоноиды</a:t>
            </a:r>
            <a:r>
              <a:rPr lang="ru-RU" dirty="0">
                <a:latin typeface="Times New Roman" panose="02020603050405020304" pitchFamily="18" charset="0"/>
                <a:cs typeface="Times New Roman" panose="02020603050405020304" pitchFamily="18" charset="0"/>
              </a:rPr>
              <a:t>. Они препятствуют </a:t>
            </a:r>
            <a:r>
              <a:rPr lang="ru-RU" dirty="0" err="1">
                <a:latin typeface="Times New Roman" panose="02020603050405020304" pitchFamily="18" charset="0"/>
                <a:cs typeface="Times New Roman" panose="02020603050405020304" pitchFamily="18" charset="0"/>
              </a:rPr>
              <a:t>тромбообразованию</a:t>
            </a:r>
            <a:r>
              <a:rPr lang="ru-RU" dirty="0">
                <a:latin typeface="Times New Roman" panose="02020603050405020304" pitchFamily="18" charset="0"/>
                <a:cs typeface="Times New Roman" panose="02020603050405020304" pitchFamily="18" charset="0"/>
              </a:rPr>
              <a:t>, оседанию холестерина на стенках </a:t>
            </a:r>
            <a:r>
              <a:rPr lang="ru-RU" dirty="0" smtClean="0">
                <a:latin typeface="Times New Roman" panose="02020603050405020304" pitchFamily="18" charset="0"/>
                <a:cs typeface="Times New Roman" panose="02020603050405020304" pitchFamily="18" charset="0"/>
              </a:rPr>
              <a:t>сосудов.</a:t>
            </a:r>
          </a:p>
          <a:p>
            <a:r>
              <a:rPr lang="ru-RU" dirty="0">
                <a:latin typeface="Times New Roman" panose="02020603050405020304" pitchFamily="18" charset="0"/>
                <a:cs typeface="Times New Roman" panose="02020603050405020304" pitchFamily="18" charset="0"/>
              </a:rPr>
              <a:t>Вопреки общему мнению, темный шоколад в малых количествах даже полезен для наших зубов и полости рта</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Шоколад не вызывает появление прыщей. Об этом свидетельствуют результаты исследований</a:t>
            </a:r>
            <a:r>
              <a:rPr lang="ru-RU" dirty="0" smtClean="0">
                <a:latin typeface="Times New Roman" panose="02020603050405020304" pitchFamily="18" charset="0"/>
                <a:cs typeface="Times New Roman" panose="02020603050405020304" pitchFamily="18" charset="0"/>
              </a:rPr>
              <a:t>.</a:t>
            </a:r>
          </a:p>
          <a:p>
            <a:r>
              <a:rPr lang="ru-RU" dirty="0">
                <a:latin typeface="Times New Roman" panose="02020603050405020304" pitchFamily="18" charset="0"/>
                <a:cs typeface="Times New Roman" panose="02020603050405020304" pitchFamily="18" charset="0"/>
              </a:rPr>
              <a:t>Одним из самых главных компонентов шоколада является какао-масло. В нем содержится </a:t>
            </a:r>
            <a:r>
              <a:rPr lang="ru-RU" dirty="0" smtClean="0">
                <a:latin typeface="Times New Roman" panose="02020603050405020304" pitchFamily="18" charset="0"/>
                <a:cs typeface="Times New Roman" panose="02020603050405020304" pitchFamily="18" charset="0"/>
              </a:rPr>
              <a:t>вита</a:t>
            </a:r>
          </a:p>
          <a:p>
            <a:r>
              <a:rPr lang="ru-RU" dirty="0" smtClean="0">
                <a:latin typeface="Times New Roman" panose="02020603050405020304" pitchFamily="18" charset="0"/>
                <a:cs typeface="Times New Roman" panose="02020603050405020304" pitchFamily="18" charset="0"/>
              </a:rPr>
              <a:t>Исследования </a:t>
            </a:r>
            <a:r>
              <a:rPr lang="ru-RU" dirty="0">
                <a:latin typeface="Times New Roman" panose="02020603050405020304" pitchFamily="18" charset="0"/>
                <a:cs typeface="Times New Roman" panose="02020603050405020304" pitchFamily="18" charset="0"/>
              </a:rPr>
              <a:t>показали, что если беременные женщины будут есть шоколад, то ребенок родится более </a:t>
            </a:r>
            <a:r>
              <a:rPr lang="ru-RU" dirty="0" err="1">
                <a:latin typeface="Times New Roman" panose="02020603050405020304" pitchFamily="18" charset="0"/>
                <a:cs typeface="Times New Roman" panose="02020603050405020304" pitchFamily="18" charset="0"/>
              </a:rPr>
              <a:t>стрессоустойчивым</a:t>
            </a:r>
            <a:r>
              <a:rPr lang="ru-RU" dirty="0">
                <a:latin typeface="Times New Roman" panose="02020603050405020304" pitchFamily="18" charset="0"/>
                <a:cs typeface="Times New Roman" panose="02020603050405020304" pitchFamily="18" charset="0"/>
              </a:rPr>
              <a:t>, веселым и </a:t>
            </a:r>
            <a:r>
              <a:rPr lang="ru-RU" dirty="0" err="1">
                <a:latin typeface="Times New Roman" panose="02020603050405020304" pitchFamily="18" charset="0"/>
                <a:cs typeface="Times New Roman" panose="02020603050405020304" pitchFamily="18" charset="0"/>
              </a:rPr>
              <a:t>здоровым.мин</a:t>
            </a:r>
            <a:r>
              <a:rPr lang="ru-RU" dirty="0">
                <a:latin typeface="Times New Roman" panose="02020603050405020304" pitchFamily="18" charset="0"/>
                <a:cs typeface="Times New Roman" panose="02020603050405020304" pitchFamily="18" charset="0"/>
              </a:rPr>
              <a:t> F, жирные кислоты, которые благотворно влияют на мембраны клеток</a:t>
            </a:r>
          </a:p>
        </p:txBody>
      </p:sp>
    </p:spTree>
    <p:extLst>
      <p:ext uri="{BB962C8B-B14F-4D97-AF65-F5344CB8AC3E}">
        <p14:creationId xmlns:p14="http://schemas.microsoft.com/office/powerpoint/2010/main" val="389676401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6947066" y="356260"/>
            <a:ext cx="4061361" cy="653143"/>
          </a:xfrm>
        </p:spPr>
        <p:txBody>
          <a:bodyPr>
            <a:noAutofit/>
          </a:bodyPr>
          <a:lstStyle/>
          <a:p>
            <a:r>
              <a:rPr lang="ru-RU" dirty="0" smtClean="0">
                <a:solidFill>
                  <a:schemeClr val="accent2"/>
                </a:solidFill>
                <a:latin typeface="Times New Roman" panose="02020603050405020304" pitchFamily="18" charset="0"/>
                <a:cs typeface="Times New Roman" panose="02020603050405020304" pitchFamily="18" charset="0"/>
              </a:rPr>
              <a:t>СОСТАВ КОФЕ</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510639" y="1353788"/>
            <a:ext cx="10995561" cy="4864898"/>
          </a:xfrm>
        </p:spPr>
        <p:txBody>
          <a:bodyPr>
            <a:normAutofit lnSpcReduction="10000"/>
          </a:bodyPr>
          <a:lstStyle/>
          <a:p>
            <a:pPr marL="0" indent="0">
              <a:buNone/>
            </a:pPr>
            <a:r>
              <a:rPr lang="ru-RU" dirty="0">
                <a:latin typeface="Times New Roman" panose="02020603050405020304" pitchFamily="18" charset="0"/>
                <a:cs typeface="Times New Roman" panose="02020603050405020304" pitchFamily="18" charset="0"/>
              </a:rPr>
              <a:t>Состав кофе отличается сложностью. Он полностью до сих пор не изучен. Но его основные компоненты хорошо известны. Самый главный среди них – кофеин. Концентрация остальных веществ будет напрямую зависеть от сорта кофе и той почвы, на которой он вырос. Кстати, многие вещества появляются во время обжаривания зерен. Около 80% из них отвечают за вкус конечного напитка. Кофе состоит из</a:t>
            </a:r>
            <a:r>
              <a:rPr lang="ru-RU" dirty="0" smtClean="0">
                <a:latin typeface="Times New Roman" panose="02020603050405020304" pitchFamily="18" charset="0"/>
                <a:cs typeface="Times New Roman" panose="02020603050405020304" pitchFamily="18" charset="0"/>
              </a:rPr>
              <a:t>:</a:t>
            </a:r>
            <a:endParaRPr lang="ru-RU" dirty="0">
              <a:latin typeface="Times New Roman" panose="02020603050405020304" pitchFamily="18" charset="0"/>
              <a:cs typeface="Times New Roman" panose="02020603050405020304" pitchFamily="18" charset="0"/>
            </a:endParaRPr>
          </a:p>
          <a:p>
            <a:r>
              <a:rPr lang="ru-RU" dirty="0">
                <a:latin typeface="Times New Roman" panose="02020603050405020304" pitchFamily="18" charset="0"/>
                <a:cs typeface="Times New Roman" panose="02020603050405020304" pitchFamily="18" charset="0"/>
              </a:rPr>
              <a:t>алкалоидов;</a:t>
            </a:r>
          </a:p>
          <a:p>
            <a:r>
              <a:rPr lang="ru-RU" dirty="0">
                <a:latin typeface="Times New Roman" panose="02020603050405020304" pitchFamily="18" charset="0"/>
                <a:cs typeface="Times New Roman" panose="02020603050405020304" pitchFamily="18" charset="0"/>
              </a:rPr>
              <a:t>фенольных соединений;</a:t>
            </a:r>
          </a:p>
          <a:p>
            <a:r>
              <a:rPr lang="ru-RU" dirty="0">
                <a:latin typeface="Times New Roman" panose="02020603050405020304" pitchFamily="18" charset="0"/>
                <a:cs typeface="Times New Roman" panose="02020603050405020304" pitchFamily="18" charset="0"/>
              </a:rPr>
              <a:t>белков;</a:t>
            </a:r>
          </a:p>
          <a:p>
            <a:r>
              <a:rPr lang="ru-RU" dirty="0">
                <a:latin typeface="Times New Roman" panose="02020603050405020304" pitchFamily="18" charset="0"/>
                <a:cs typeface="Times New Roman" panose="02020603050405020304" pitchFamily="18" charset="0"/>
              </a:rPr>
              <a:t>сахара и полисахаридов;</a:t>
            </a:r>
          </a:p>
          <a:p>
            <a:r>
              <a:rPr lang="ru-RU" dirty="0">
                <a:latin typeface="Times New Roman" panose="02020603050405020304" pitchFamily="18" charset="0"/>
                <a:cs typeface="Times New Roman" panose="02020603050405020304" pitchFamily="18" charset="0"/>
              </a:rPr>
              <a:t>органических кислот;</a:t>
            </a:r>
          </a:p>
          <a:p>
            <a:r>
              <a:rPr lang="ru-RU" dirty="0">
                <a:latin typeface="Times New Roman" panose="02020603050405020304" pitchFamily="18" charset="0"/>
                <a:cs typeface="Times New Roman" panose="02020603050405020304" pitchFamily="18" charset="0"/>
              </a:rPr>
              <a:t>липидов;</a:t>
            </a:r>
          </a:p>
          <a:p>
            <a:r>
              <a:rPr lang="ru-RU" dirty="0">
                <a:latin typeface="Times New Roman" panose="02020603050405020304" pitchFamily="18" charset="0"/>
                <a:cs typeface="Times New Roman" panose="02020603050405020304" pitchFamily="18" charset="0"/>
              </a:rPr>
              <a:t>минералов;</a:t>
            </a:r>
          </a:p>
          <a:p>
            <a:r>
              <a:rPr lang="ru-RU" dirty="0">
                <a:latin typeface="Times New Roman" panose="02020603050405020304" pitchFamily="18" charset="0"/>
                <a:cs typeface="Times New Roman" panose="02020603050405020304" pitchFamily="18" charset="0"/>
              </a:rPr>
              <a:t>аминокислот и т.д.</a:t>
            </a:r>
          </a:p>
        </p:txBody>
      </p:sp>
      <p:pic>
        <p:nvPicPr>
          <p:cNvPr id="5" name="Рисунок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99710" y="2939735"/>
            <a:ext cx="4630585" cy="3472939"/>
          </a:xfrm>
          <a:prstGeom prst="roundRect">
            <a:avLst>
              <a:gd name="adj" fmla="val 16667"/>
            </a:avLst>
          </a:prstGeom>
          <a:ln>
            <a:noFill/>
          </a:ln>
          <a:effectLst>
            <a:outerShdw blurRad="76200" dist="38100" dir="7800000" algn="tl" rotWithShape="0">
              <a:srgbClr val="000000">
                <a:alpha val="40000"/>
              </a:srgbClr>
            </a:outerShdw>
          </a:effectLst>
          <a:scene3d>
            <a:camera prst="orthographicFront"/>
            <a:lightRig rig="contrasting" dir="t">
              <a:rot lat="0" lon="0" rev="4200000"/>
            </a:lightRig>
          </a:scene3d>
          <a:sp3d prstMaterial="plastic">
            <a:bevelT w="381000" h="114300" prst="relaxedInset"/>
            <a:contourClr>
              <a:srgbClr val="969696"/>
            </a:contourClr>
          </a:sp3d>
        </p:spPr>
      </p:pic>
    </p:spTree>
    <p:extLst>
      <p:ext uri="{BB962C8B-B14F-4D97-AF65-F5344CB8AC3E}">
        <p14:creationId xmlns:p14="http://schemas.microsoft.com/office/powerpoint/2010/main" val="3650167943"/>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5332019" y="229983"/>
            <a:ext cx="5865421" cy="1293028"/>
          </a:xfrm>
        </p:spPr>
        <p:txBody>
          <a:bodyPr/>
          <a:lstStyle/>
          <a:p>
            <a:r>
              <a:rPr lang="ru-RU" dirty="0" smtClean="0">
                <a:solidFill>
                  <a:schemeClr val="accent1">
                    <a:lumMod val="50000"/>
                  </a:schemeClr>
                </a:solidFill>
                <a:latin typeface="Times New Roman" panose="02020603050405020304" pitchFamily="18" charset="0"/>
                <a:cs typeface="Times New Roman" panose="02020603050405020304" pitchFamily="18" charset="0"/>
              </a:rPr>
              <a:t>Минусы Шоколада</a:t>
            </a:r>
            <a:endParaRPr lang="ru-RU" dirty="0">
              <a:solidFill>
                <a:schemeClr val="accent1">
                  <a:lumMod val="50000"/>
                </a:schemeClr>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282039" y="1695796"/>
            <a:ext cx="6653151" cy="4479372"/>
          </a:xfrm>
        </p:spPr>
        <p:txBody>
          <a:bodyPr/>
          <a:lstStyle/>
          <a:p>
            <a:r>
              <a:rPr lang="ru-RU" dirty="0">
                <a:latin typeface="Times New Roman" panose="02020603050405020304" pitchFamily="18" charset="0"/>
                <a:cs typeface="Times New Roman" panose="02020603050405020304" pitchFamily="18" charset="0"/>
              </a:rPr>
              <a:t>Способен вызвать мигрень или головную боль.</a:t>
            </a:r>
          </a:p>
          <a:p>
            <a:r>
              <a:rPr lang="ru-RU" dirty="0">
                <a:latin typeface="Times New Roman" panose="02020603050405020304" pitchFamily="18" charset="0"/>
                <a:cs typeface="Times New Roman" panose="02020603050405020304" pitchFamily="18" charset="0"/>
              </a:rPr>
              <a:t>Отсутствие сна или нервное перевозбуждение организма. Из-за кофеина и теобромина не стоит употреблять шоколадные изделия во второй половине дня. А если вам уж очень захотелось – съешьте немного белого или молочного шоколада.</a:t>
            </a:r>
          </a:p>
          <a:p>
            <a:r>
              <a:rPr lang="ru-RU" dirty="0">
                <a:latin typeface="Times New Roman" panose="02020603050405020304" pitchFamily="18" charset="0"/>
                <a:cs typeface="Times New Roman" panose="02020603050405020304" pitchFamily="18" charset="0"/>
              </a:rPr>
              <a:t>Повышенное содержание калорий. Именно шоколад способен поднять уровень сахара в крови, который упадет через пару часов и придет чувство голода.</a:t>
            </a:r>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9790" b="93881" l="9945" r="95028">
                        <a14:foregroundMark x1="50829" y1="73427" x2="50829" y2="73427"/>
                        <a14:foregroundMark x1="62983" y1="77972" x2="62983" y2="77972"/>
                        <a14:foregroundMark x1="73895" y1="37238" x2="73895" y2="37238"/>
                        <a14:foregroundMark x1="76243" y1="47727" x2="76243" y2="47727"/>
                        <a14:foregroundMark x1="66022" y1="46503" x2="66022" y2="46503"/>
                        <a14:foregroundMark x1="30249" y1="28497" x2="30249" y2="28497"/>
                        <a14:foregroundMark x1="39503" y1="22378" x2="39503" y2="22378"/>
                        <a14:foregroundMark x1="27762" y1="20629" x2="27762" y2="20629"/>
                        <a14:foregroundMark x1="20028" y1="17308" x2="20028" y2="17308"/>
                        <a14:foregroundMark x1="19475" y1="37238" x2="19475" y2="37238"/>
                        <a14:foregroundMark x1="16851" y1="33916" x2="16851" y2="33916"/>
                        <a14:foregroundMark x1="18232" y1="30944" x2="18232" y2="30944"/>
                        <a14:foregroundMark x1="19337" y1="29545" x2="19337" y2="29545"/>
                        <a14:foregroundMark x1="18370" y1="33042" x2="18370" y2="33042"/>
                        <a14:foregroundMark x1="28591" y1="42133" x2="28591" y2="42133"/>
                        <a14:foregroundMark x1="24586" y1="40210" x2="24586" y2="40210"/>
                        <a14:foregroundMark x1="37845" y1="42483" x2="37845" y2="42483"/>
                        <a14:foregroundMark x1="38536" y1="39510" x2="38536" y2="39510"/>
                        <a14:foregroundMark x1="44751" y1="65909" x2="44751" y2="65909"/>
                        <a14:foregroundMark x1="46547" y1="65909" x2="46547" y2="65909"/>
                        <a14:foregroundMark x1="63674" y1="46154" x2="63674" y2="46154"/>
                        <a14:foregroundMark x1="75829" y1="33217" x2="75829" y2="33217"/>
                        <a14:foregroundMark x1="73204" y1="31469" x2="73204" y2="31469"/>
                        <a14:foregroundMark x1="85635" y1="34091" x2="85635" y2="34091"/>
                        <a14:foregroundMark x1="85912" y1="43357" x2="85912" y2="43357"/>
                        <a14:foregroundMark x1="80939" y1="61538" x2="80939" y2="61538"/>
                        <a14:foregroundMark x1="70994" y1="64161" x2="70994" y2="64161"/>
                        <a14:foregroundMark x1="70994" y1="58042" x2="70994" y2="58042"/>
                        <a14:foregroundMark x1="62017" y1="65909" x2="62017" y2="65909"/>
                        <a14:foregroundMark x1="64088" y1="71678" x2="64088" y2="71678"/>
                        <a14:foregroundMark x1="60635" y1="63112" x2="60635" y2="63112"/>
                        <a14:foregroundMark x1="60083" y1="60490" x2="60083" y2="60490"/>
                        <a14:foregroundMark x1="63536" y1="68182" x2="63536" y2="68182"/>
                        <a14:foregroundMark x1="69337" y1="59790" x2="69337" y2="59790"/>
                      </a14:backgroundRemoval>
                    </a14:imgEffect>
                  </a14:imgLayer>
                </a14:imgProps>
              </a:ext>
              <a:ext uri="{28A0092B-C50C-407E-A947-70E740481C1C}">
                <a14:useLocalDpi xmlns:a14="http://schemas.microsoft.com/office/drawing/2010/main" val="0"/>
              </a:ext>
            </a:extLst>
          </a:blip>
          <a:stretch>
            <a:fillRect/>
          </a:stretch>
        </p:blipFill>
        <p:spPr>
          <a:xfrm>
            <a:off x="6159088" y="1408834"/>
            <a:ext cx="6032912" cy="4766334"/>
          </a:xfrm>
          <a:prstGeom prst="rect">
            <a:avLst/>
          </a:prstGeom>
        </p:spPr>
      </p:pic>
    </p:spTree>
    <p:extLst>
      <p:ext uri="{BB962C8B-B14F-4D97-AF65-F5344CB8AC3E}">
        <p14:creationId xmlns:p14="http://schemas.microsoft.com/office/powerpoint/2010/main" val="718169572"/>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Объект 2"/>
          <p:cNvSpPr>
            <a:spLocks noGrp="1"/>
          </p:cNvSpPr>
          <p:nvPr>
            <p:ph idx="1"/>
          </p:nvPr>
        </p:nvSpPr>
        <p:spPr>
          <a:xfrm>
            <a:off x="1386443" y="2895205"/>
            <a:ext cx="10346377" cy="1569917"/>
          </a:xfrm>
        </p:spPr>
        <p:txBody>
          <a:bodyPr>
            <a:noAutofit/>
          </a:bodyPr>
          <a:lstStyle/>
          <a:p>
            <a:pPr marL="0" indent="0">
              <a:buNone/>
            </a:pPr>
            <a:r>
              <a:rPr lang="ru-RU" sz="5400" dirty="0" smtClean="0">
                <a:solidFill>
                  <a:schemeClr val="accent1">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rPr>
              <a:t>СПАСИБО ЗА ВНИМАНИЕ!!!!</a:t>
            </a:r>
            <a:endParaRPr lang="ru-RU" sz="5400" dirty="0">
              <a:solidFill>
                <a:schemeClr val="accent1">
                  <a:lumMod val="60000"/>
                  <a:lumOff val="40000"/>
                </a:schemeClr>
              </a:solidFill>
              <a:effectLst>
                <a:reflection blurRad="6350" stA="55000" endA="300" endPos="45500" dir="5400000" sy="-100000" algn="bl" rotWithShape="0"/>
              </a:effectLst>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7865275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2895600" y="491241"/>
            <a:ext cx="8610600" cy="1293028"/>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Влияние кофе на организм</a:t>
            </a:r>
            <a:endParaRPr lang="ru-RU" dirty="0">
              <a:solidFill>
                <a:schemeClr val="accent2"/>
              </a:solidFill>
              <a:latin typeface="Times New Roman" panose="02020603050405020304" pitchFamily="18" charset="0"/>
              <a:cs typeface="Times New Roman" panose="02020603050405020304" pitchFamily="18" charset="0"/>
            </a:endParaRPr>
          </a:p>
        </p:txBody>
      </p:sp>
      <p:sp>
        <p:nvSpPr>
          <p:cNvPr id="3" name="Объект 2"/>
          <p:cNvSpPr>
            <a:spLocks noGrp="1"/>
          </p:cNvSpPr>
          <p:nvPr>
            <p:ph idx="1"/>
          </p:nvPr>
        </p:nvSpPr>
        <p:spPr>
          <a:xfrm>
            <a:off x="463138" y="1543792"/>
            <a:ext cx="11043062" cy="4674894"/>
          </a:xfrm>
        </p:spPr>
        <p:txBody>
          <a:bodyPr>
            <a:normAutofit/>
          </a:bodyPr>
          <a:lstStyle/>
          <a:p>
            <a:pPr marL="0" indent="0">
              <a:buNone/>
            </a:pPr>
            <a:r>
              <a:rPr lang="ru-RU" dirty="0">
                <a:latin typeface="Times New Roman" panose="02020603050405020304" pitchFamily="18" charset="0"/>
                <a:cs typeface="Times New Roman" panose="02020603050405020304" pitchFamily="18" charset="0"/>
              </a:rPr>
              <a:t>К</a:t>
            </a:r>
            <a:r>
              <a:rPr lang="ru-RU" dirty="0" smtClean="0">
                <a:latin typeface="Times New Roman" panose="02020603050405020304" pitchFamily="18" charset="0"/>
                <a:cs typeface="Times New Roman" panose="02020603050405020304" pitchFamily="18" charset="0"/>
              </a:rPr>
              <a:t>ак </a:t>
            </a:r>
            <a:r>
              <a:rPr lang="ru-RU" dirty="0">
                <a:latin typeface="Times New Roman" panose="02020603050405020304" pitchFamily="18" charset="0"/>
                <a:cs typeface="Times New Roman" panose="02020603050405020304" pitchFamily="18" charset="0"/>
              </a:rPr>
              <a:t>показывает эксперимент, описанный в журнале </a:t>
            </a:r>
            <a:r>
              <a:rPr lang="ru-RU" dirty="0" err="1">
                <a:latin typeface="Times New Roman" panose="02020603050405020304" pitchFamily="18" charset="0"/>
                <a:cs typeface="Times New Roman" panose="02020603050405020304" pitchFamily="18" charset="0"/>
              </a:rPr>
              <a:t>Behavioral</a:t>
            </a:r>
            <a:r>
              <a:rPr lang="ru-RU" dirty="0">
                <a:latin typeface="Times New Roman" panose="02020603050405020304" pitchFamily="18" charset="0"/>
                <a:cs typeface="Times New Roman" panose="02020603050405020304" pitchFamily="18" charset="0"/>
              </a:rPr>
              <a:t> </a:t>
            </a:r>
            <a:r>
              <a:rPr lang="ru-RU" dirty="0" err="1">
                <a:latin typeface="Times New Roman" panose="02020603050405020304" pitchFamily="18" charset="0"/>
                <a:cs typeface="Times New Roman" panose="02020603050405020304" pitchFamily="18" charset="0"/>
              </a:rPr>
              <a:t>Pharmacology</a:t>
            </a:r>
            <a:r>
              <a:rPr lang="ru-RU" dirty="0">
                <a:latin typeface="Times New Roman" panose="02020603050405020304" pitchFamily="18" charset="0"/>
                <a:cs typeface="Times New Roman" panose="02020603050405020304" pitchFamily="18" charset="0"/>
              </a:rPr>
              <a:t>, все </a:t>
            </a:r>
            <a:r>
              <a:rPr lang="ru-RU" dirty="0" err="1">
                <a:latin typeface="Times New Roman" panose="02020603050405020304" pitchFamily="18" charset="0"/>
                <a:cs typeface="Times New Roman" panose="02020603050405020304" pitchFamily="18" charset="0"/>
              </a:rPr>
              <a:t>проследующие</a:t>
            </a:r>
            <a:r>
              <a:rPr lang="ru-RU" dirty="0">
                <a:latin typeface="Times New Roman" panose="02020603050405020304" pitchFamily="18" charset="0"/>
                <a:cs typeface="Times New Roman" panose="02020603050405020304" pitchFamily="18" charset="0"/>
              </a:rPr>
              <a:t> порции напитка никак не сказываются на настроении и самочувствии.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Группе </a:t>
            </a:r>
            <a:r>
              <a:rPr lang="ru-RU" dirty="0">
                <a:latin typeface="Times New Roman" panose="02020603050405020304" pitchFamily="18" charset="0"/>
                <a:cs typeface="Times New Roman" panose="02020603050405020304" pitchFamily="18" charset="0"/>
              </a:rPr>
              <a:t>из 64 человек были предложены по три чашки кофе. Первая чашка, предложенная всем участникам, содержала кофеин, а вот последующие отличались: часть людей получили кофеин во всех трех чашках, некоторые - в первой и третьей, кто-то еще - только в </a:t>
            </a:r>
            <a:r>
              <a:rPr lang="ru-RU" dirty="0" smtClean="0">
                <a:latin typeface="Times New Roman" panose="02020603050405020304" pitchFamily="18" charset="0"/>
                <a:cs typeface="Times New Roman" panose="02020603050405020304" pitchFamily="18" charset="0"/>
              </a:rPr>
              <a:t>первой.</a:t>
            </a:r>
          </a:p>
          <a:p>
            <a:pPr marL="0" indent="0">
              <a:buNone/>
            </a:pPr>
            <a:r>
              <a:rPr lang="ru-RU" dirty="0" smtClean="0">
                <a:latin typeface="Times New Roman" panose="02020603050405020304" pitchFamily="18" charset="0"/>
                <a:cs typeface="Times New Roman" panose="02020603050405020304" pitchFamily="18" charset="0"/>
              </a:rPr>
              <a:t>Каким </a:t>
            </a:r>
            <a:r>
              <a:rPr lang="ru-RU" dirty="0">
                <a:latin typeface="Times New Roman" panose="02020603050405020304" pitchFamily="18" charset="0"/>
                <a:cs typeface="Times New Roman" panose="02020603050405020304" pitchFamily="18" charset="0"/>
              </a:rPr>
              <a:t>же был результат? </a:t>
            </a:r>
          </a:p>
          <a:p>
            <a:r>
              <a:rPr lang="ru-RU" dirty="0" smtClean="0">
                <a:latin typeface="Times New Roman" panose="02020603050405020304" pitchFamily="18" charset="0"/>
                <a:cs typeface="Times New Roman" panose="02020603050405020304" pitchFamily="18" charset="0"/>
              </a:rPr>
              <a:t>Первая </a:t>
            </a:r>
            <a:r>
              <a:rPr lang="ru-RU" dirty="0">
                <a:latin typeface="Times New Roman" panose="02020603050405020304" pitchFamily="18" charset="0"/>
                <a:cs typeface="Times New Roman" panose="02020603050405020304" pitchFamily="18" charset="0"/>
              </a:rPr>
              <a:t>чашка кофе благотворно повлияла на настроение и работоспособность абсолютно всех участников. Но последующие порции напитка практически никак не сказались на их состоянии и самочувствии. То есть увеличение дозы кофеина не усиливает его эффекта.</a:t>
            </a:r>
          </a:p>
          <a:p>
            <a:endParaRPr lang="ru-RU" dirty="0"/>
          </a:p>
          <a:p>
            <a:endParaRPr lang="ru-RU" dirty="0"/>
          </a:p>
          <a:p>
            <a:endParaRPr lang="ru-RU" dirty="0"/>
          </a:p>
        </p:txBody>
      </p:sp>
    </p:spTree>
    <p:extLst>
      <p:ext uri="{BB962C8B-B14F-4D97-AF65-F5344CB8AC3E}">
        <p14:creationId xmlns:p14="http://schemas.microsoft.com/office/powerpoint/2010/main" val="19516113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690753" y="503116"/>
            <a:ext cx="7041078" cy="1195056"/>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Влияние КОФЕ </a:t>
            </a:r>
            <a:r>
              <a:rPr lang="ru-RU" dirty="0">
                <a:solidFill>
                  <a:schemeClr val="accent2"/>
                </a:solidFill>
                <a:latin typeface="Times New Roman" panose="02020603050405020304" pitchFamily="18" charset="0"/>
                <a:cs typeface="Times New Roman" panose="02020603050405020304" pitchFamily="18" charset="0"/>
              </a:rPr>
              <a:t>на сердце и сосуды </a:t>
            </a:r>
          </a:p>
        </p:txBody>
      </p:sp>
      <p:sp>
        <p:nvSpPr>
          <p:cNvPr id="3" name="Объект 2"/>
          <p:cNvSpPr>
            <a:spLocks noGrp="1"/>
          </p:cNvSpPr>
          <p:nvPr>
            <p:ph idx="1"/>
          </p:nvPr>
        </p:nvSpPr>
        <p:spPr>
          <a:xfrm>
            <a:off x="534390" y="1698173"/>
            <a:ext cx="6555179" cy="4750128"/>
          </a:xfrm>
        </p:spPr>
        <p:txBody>
          <a:bodyPr/>
          <a:lstStyle/>
          <a:p>
            <a:pPr marL="0" indent="0">
              <a:buNone/>
            </a:pPr>
            <a:r>
              <a:rPr lang="ru-RU" dirty="0" smtClean="0">
                <a:latin typeface="Times New Roman" panose="02020603050405020304" pitchFamily="18" charset="0"/>
                <a:cs typeface="Times New Roman" panose="02020603050405020304" pitchFamily="18" charset="0"/>
              </a:rPr>
              <a:t>Употребление </a:t>
            </a:r>
            <a:r>
              <a:rPr lang="ru-RU" dirty="0">
                <a:latin typeface="Times New Roman" panose="02020603050405020304" pitchFamily="18" charset="0"/>
                <a:cs typeface="Times New Roman" panose="02020603050405020304" pitchFamily="18" charset="0"/>
              </a:rPr>
              <a:t>напитка ненадолго повышает артериальное давление. Сразу учащается пульс.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У </a:t>
            </a:r>
            <a:r>
              <a:rPr lang="ru-RU" dirty="0" err="1">
                <a:latin typeface="Times New Roman" panose="02020603050405020304" pitchFamily="18" charset="0"/>
                <a:cs typeface="Times New Roman" panose="02020603050405020304" pitchFamily="18" charset="0"/>
              </a:rPr>
              <a:t>кофеманов</a:t>
            </a:r>
            <a:r>
              <a:rPr lang="ru-RU" dirty="0">
                <a:latin typeface="Times New Roman" panose="02020603050405020304" pitchFamily="18" charset="0"/>
                <a:cs typeface="Times New Roman" panose="02020603050405020304" pitchFamily="18" charset="0"/>
              </a:rPr>
              <a:t>, которые регулярно пьют любимый напиток, подобного эффекта не наблюдается. Но у тех, кто пьет его очень редко, даже </a:t>
            </a:r>
            <a:r>
              <a:rPr lang="ru-RU" dirty="0" err="1">
                <a:latin typeface="Times New Roman" panose="02020603050405020304" pitchFamily="18" charset="0"/>
                <a:cs typeface="Times New Roman" panose="02020603050405020304" pitchFamily="18" charset="0"/>
              </a:rPr>
              <a:t>бескофеиновый</a:t>
            </a:r>
            <a:r>
              <a:rPr lang="ru-RU" dirty="0">
                <a:latin typeface="Times New Roman" panose="02020603050405020304" pitchFamily="18" charset="0"/>
                <a:cs typeface="Times New Roman" panose="02020603050405020304" pitchFamily="18" charset="0"/>
              </a:rPr>
              <a:t> напиток повышает АД.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Еще </a:t>
            </a:r>
            <a:r>
              <a:rPr lang="ru-RU" dirty="0">
                <a:latin typeface="Times New Roman" panose="02020603050405020304" pitchFamily="18" charset="0"/>
                <a:cs typeface="Times New Roman" panose="02020603050405020304" pitchFamily="18" charset="0"/>
              </a:rPr>
              <a:t>медики подметили, что пониженное давление кофе повышает, а вот нормальное – нет. Клинические исследования подтвердили, что люди, пьющие около 5 чашек в сутки, практически не имеют проблем с повышенным или пониженным давлением. А вот стоит увеличить количество до 6 чашек, как стойкая гипертония гарантирована. </a:t>
            </a:r>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5247" b="100000" l="0" r="96805">
                        <a14:foregroundMark x1="7519" y1="47068" x2="7519" y2="47068"/>
                        <a14:foregroundMark x1="13910" y1="46142" x2="13910" y2="46142"/>
                        <a14:foregroundMark x1="21053" y1="50000" x2="21053" y2="50000"/>
                        <a14:foregroundMark x1="25188" y1="43210" x2="25188" y2="43210"/>
                        <a14:foregroundMark x1="25188" y1="47685" x2="25188" y2="47685"/>
                        <a14:foregroundMark x1="26128" y1="52006" x2="26128" y2="52006"/>
                        <a14:foregroundMark x1="30451" y1="53858" x2="30451" y2="53858"/>
                        <a14:foregroundMark x1="30827" y1="57716" x2="30827" y2="57716"/>
                        <a14:foregroundMark x1="10338" y1="54475" x2="10338" y2="54475"/>
                        <a14:foregroundMark x1="5639" y1="38735" x2="5639" y2="38735"/>
                        <a14:foregroundMark x1="11466" y1="39660" x2="11466" y2="39660"/>
                        <a14:foregroundMark x1="6391" y1="38117" x2="6391" y2="38117"/>
                        <a14:foregroundMark x1="2820" y1="36420" x2="2820" y2="36420"/>
                        <a14:foregroundMark x1="5263" y1="34877" x2="5263" y2="34877"/>
                        <a14:foregroundMark x1="6391" y1="32253" x2="6391" y2="32253"/>
                        <a14:foregroundMark x1="11466" y1="32870" x2="11466" y2="32870"/>
                        <a14:foregroundMark x1="26128" y1="34568" x2="26128" y2="34568"/>
                        <a14:foregroundMark x1="26128" y1="41204" x2="26128" y2="41204"/>
                        <a14:foregroundMark x1="12782" y1="53549" x2="12782" y2="53549"/>
                        <a14:foregroundMark x1="21429" y1="54784" x2="21429" y2="54784"/>
                        <a14:foregroundMark x1="12218" y1="59105" x2="12218" y2="59105"/>
                        <a14:foregroundMark x1="6391" y1="61265" x2="6391" y2="61265"/>
                        <a14:foregroundMark x1="10714" y1="69290" x2="10714" y2="69290"/>
                        <a14:foregroundMark x1="11466" y1="76235" x2="11466" y2="76235"/>
                        <a14:foregroundMark x1="17105" y1="59722" x2="17105" y2="59722"/>
                        <a14:foregroundMark x1="16917" y1="26080" x2="16917" y2="26080"/>
                        <a14:foregroundMark x1="23684" y1="25772" x2="23684" y2="25772"/>
                        <a14:foregroundMark x1="26880" y1="29938" x2="26880" y2="29938"/>
                        <a14:foregroundMark x1="24060" y1="30247" x2="24060" y2="30247"/>
                        <a14:foregroundMark x1="22556" y1="33179" x2="22556" y2="33179"/>
                        <a14:foregroundMark x1="20865" y1="38117" x2="20865" y2="38117"/>
                        <a14:foregroundMark x1="7895" y1="53858" x2="7895" y2="53858"/>
                        <a14:foregroundMark x1="7519" y1="40586" x2="7519" y2="40586"/>
                        <a14:foregroundMark x1="16917" y1="37809" x2="16917" y2="37809"/>
                        <a14:foregroundMark x1="15789" y1="39969" x2="15789" y2="39969"/>
                        <a14:foregroundMark x1="7895" y1="34259" x2="7895" y2="34259"/>
                        <a14:foregroundMark x1="3947" y1="31636" x2="3947" y2="31636"/>
                        <a14:foregroundMark x1="14286" y1="32870" x2="14286" y2="32870"/>
                        <a14:foregroundMark x1="4887" y1="5401" x2="4887" y2="5401"/>
                        <a14:foregroundMark x1="51692" y1="50926" x2="51692" y2="50926"/>
                        <a14:foregroundMark x1="63346" y1="52932" x2="63346" y2="52932"/>
                        <a14:foregroundMark x1="11466" y1="56790" x2="11466" y2="56790"/>
                        <a14:foregroundMark x1="16165" y1="57407" x2="16165" y2="57407"/>
                        <a14:foregroundMark x1="4887" y1="59414" x2="4887" y2="59414"/>
                        <a14:foregroundMark x1="7519" y1="58333" x2="7519" y2="58333"/>
                        <a14:foregroundMark x1="10338" y1="61883" x2="10338" y2="61883"/>
                        <a14:foregroundMark x1="7895" y1="65432" x2="7895" y2="65432"/>
                        <a14:foregroundMark x1="6015" y1="57099" x2="6015" y2="57099"/>
                        <a14:foregroundMark x1="3947" y1="54784" x2="3947" y2="54784"/>
                        <a14:foregroundMark x1="3195" y1="57099" x2="3195" y2="57099"/>
                        <a14:foregroundMark x1="4135" y1="61883" x2="4135" y2="61883"/>
                        <a14:foregroundMark x1="3571" y1="58333" x2="3571" y2="58333"/>
                        <a14:foregroundMark x1="3195" y1="57716" x2="3195" y2="57716"/>
                        <a14:foregroundMark x1="3195" y1="56790" x2="3195" y2="56790"/>
                        <a14:foregroundMark x1="22556" y1="48765" x2="22556" y2="48765"/>
                        <a14:foregroundMark x1="23684" y1="44444" x2="23684" y2="44444"/>
                        <a14:foregroundMark x1="27632" y1="37809" x2="27632" y2="37809"/>
                        <a14:foregroundMark x1="24436" y1="36420" x2="24436" y2="36420"/>
                        <a14:foregroundMark x1="24060" y1="34259" x2="24060" y2="34259"/>
                        <a14:foregroundMark x1="12594" y1="37037" x2="12594" y2="37037"/>
                        <a14:foregroundMark x1="14286" y1="34568" x2="14286" y2="34568"/>
                        <a14:foregroundMark x1="11090" y1="35802" x2="11090" y2="35802"/>
                        <a14:foregroundMark x1="18609" y1="33796" x2="18609" y2="33796"/>
                        <a14:foregroundMark x1="16917" y1="34568" x2="16917" y2="34568"/>
                        <a14:foregroundMark x1="17481" y1="31636" x2="17481" y2="31636"/>
                        <a14:foregroundMark x1="15789" y1="29938" x2="15789" y2="29938"/>
                        <a14:foregroundMark x1="13534" y1="28704" x2="13534" y2="28704"/>
                        <a14:foregroundMark x1="11842" y1="27778" x2="11842" y2="27778"/>
                        <a14:foregroundMark x1="9586" y1="28704" x2="9586" y2="28704"/>
                        <a14:foregroundMark x1="10338" y1="26080" x2="10338" y2="26080"/>
                        <a14:foregroundMark x1="16917" y1="24228" x2="16917" y2="24228"/>
                        <a14:foregroundMark x1="22932" y1="22840" x2="22932" y2="22840"/>
                        <a14:foregroundMark x1="25752" y1="22840" x2="25752" y2="22840"/>
                        <a14:foregroundMark x1="19361" y1="27006" x2="19361" y2="27006"/>
                        <a14:foregroundMark x1="15038" y1="27006" x2="15038" y2="27006"/>
                        <a14:foregroundMark x1="26128" y1="27778" x2="26128" y2="27778"/>
                        <a14:foregroundMark x1="20489" y1="23148" x2="20489" y2="23148"/>
                        <a14:foregroundMark x1="12782" y1="24228" x2="12782" y2="24228"/>
                        <a14:foregroundMark x1="7143" y1="25772" x2="7143" y2="25772"/>
                        <a14:foregroundMark x1="34398" y1="48457" x2="34398" y2="48457"/>
                        <a14:foregroundMark x1="23308" y1="64815" x2="23308" y2="64815"/>
                        <a14:foregroundMark x1="20865" y1="64506" x2="20865" y2="64506"/>
                        <a14:foregroundMark x1="60714" y1="98457" x2="60714" y2="98457"/>
                        <a14:foregroundMark x1="5639" y1="81636" x2="5639" y2="81636"/>
                        <a14:foregroundMark x1="6391" y1="78704" x2="6391" y2="78704"/>
                        <a14:foregroundMark x1="3571" y1="76852" x2="3571" y2="76852"/>
                        <a14:foregroundMark x1="3571" y1="80710" x2="3571" y2="80710"/>
                        <a14:foregroundMark x1="2820" y1="73920" x2="2820" y2="73920"/>
                        <a14:foregroundMark x1="1692" y1="78395" x2="1692" y2="78395"/>
                        <a14:foregroundMark x1="12218" y1="79012" x2="12218" y2="79012"/>
                        <a14:foregroundMark x1="8271" y1="73920" x2="8271" y2="73920"/>
                        <a14:foregroundMark x1="23308" y1="68364" x2="23308" y2="68364"/>
                        <a14:foregroundMark x1="29135" y1="60031" x2="29135" y2="60031"/>
                        <a14:foregroundMark x1="35150" y1="53549" x2="35150" y2="53549"/>
                        <a14:foregroundMark x1="61842" y1="50926" x2="61842" y2="50926"/>
                        <a14:foregroundMark x1="24812" y1="60031" x2="24812" y2="60031"/>
                        <a14:foregroundMark x1="25376" y1="56173" x2="25376" y2="56173"/>
                        <a14:foregroundMark x1="16917" y1="67130" x2="16917" y2="67130"/>
                        <a14:foregroundMark x1="20113" y1="71296" x2="20113" y2="71296"/>
                        <a14:foregroundMark x1="1692" y1="50617" x2="1692" y2="50617"/>
                        <a14:foregroundMark x1="940" y1="48302" x2="940" y2="48302"/>
                        <a14:foregroundMark x1="25188" y1="32870" x2="25188" y2="32870"/>
                      </a14:backgroundRemoval>
                    </a14:imgEffect>
                  </a14:imgLayer>
                </a14:imgProps>
              </a:ext>
              <a:ext uri="{28A0092B-C50C-407E-A947-70E740481C1C}">
                <a14:useLocalDpi xmlns:a14="http://schemas.microsoft.com/office/drawing/2010/main" val="0"/>
              </a:ext>
            </a:extLst>
          </a:blip>
          <a:stretch>
            <a:fillRect/>
          </a:stretch>
        </p:blipFill>
        <p:spPr>
          <a:xfrm>
            <a:off x="7707088" y="1698172"/>
            <a:ext cx="3800104" cy="4628698"/>
          </a:xfrm>
          <a:prstGeom prst="rect">
            <a:avLst/>
          </a:prstGeom>
          <a:ln>
            <a:noFill/>
          </a:ln>
          <a:effectLst>
            <a:outerShdw blurRad="292100" dist="139700" dir="2700000" algn="tl" rotWithShape="0">
              <a:srgbClr val="333333">
                <a:alpha val="65000"/>
              </a:srgbClr>
            </a:outerShdw>
          </a:effectLst>
        </p:spPr>
      </p:pic>
    </p:spTree>
    <p:extLst>
      <p:ext uri="{BB962C8B-B14F-4D97-AF65-F5344CB8AC3E}">
        <p14:creationId xmlns:p14="http://schemas.microsoft.com/office/powerpoint/2010/main" val="265003637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12623" y="562493"/>
            <a:ext cx="7551717" cy="898172"/>
          </a:xfrm>
        </p:spPr>
        <p:txBody>
          <a:bodyPr>
            <a:normAutofit fontScale="90000"/>
          </a:bodyPr>
          <a:lstStyle/>
          <a:p>
            <a:r>
              <a:rPr lang="ru-RU" dirty="0">
                <a:solidFill>
                  <a:schemeClr val="accent2"/>
                </a:solidFill>
                <a:latin typeface="Times New Roman" panose="02020603050405020304" pitchFamily="18" charset="0"/>
                <a:cs typeface="Times New Roman" panose="02020603050405020304" pitchFamily="18" charset="0"/>
              </a:rPr>
              <a:t>Влияние КОФЕ на сердце и сосуды </a:t>
            </a:r>
          </a:p>
        </p:txBody>
      </p:sp>
      <p:sp>
        <p:nvSpPr>
          <p:cNvPr id="3" name="Объект 2"/>
          <p:cNvSpPr>
            <a:spLocks noGrp="1"/>
          </p:cNvSpPr>
          <p:nvPr>
            <p:ph idx="1"/>
          </p:nvPr>
        </p:nvSpPr>
        <p:spPr>
          <a:xfrm>
            <a:off x="-8906" y="1460665"/>
            <a:ext cx="12073246" cy="5367646"/>
          </a:xfrm>
        </p:spPr>
        <p:txBody>
          <a:bodyPr>
            <a:noAutofit/>
          </a:bodyPr>
          <a:lstStyle/>
          <a:p>
            <a:r>
              <a:rPr lang="ru-RU" sz="2000" dirty="0">
                <a:latin typeface="Times New Roman" panose="02020603050405020304" pitchFamily="18" charset="0"/>
                <a:cs typeface="Times New Roman" panose="02020603050405020304" pitchFamily="18" charset="0"/>
              </a:rPr>
              <a:t>Тенденция к проявлению гипертонических заболеваний увеличивается среди любителей кофе, однако ученые не обнаружили точной зависимости между количеством выпитого напитка и угрозой гипертонии: полученные данные выходят за пределы здравого смысла. </a:t>
            </a:r>
          </a:p>
          <a:p>
            <a:r>
              <a:rPr lang="ru-RU" sz="2000" dirty="0">
                <a:latin typeface="Times New Roman" panose="02020603050405020304" pitchFamily="18" charset="0"/>
                <a:cs typeface="Times New Roman" panose="02020603050405020304" pitchFamily="18" charset="0"/>
              </a:rPr>
              <a:t>По словам доктора Ганга Ху (</a:t>
            </a:r>
            <a:r>
              <a:rPr lang="ru-RU" sz="2000" dirty="0" err="1">
                <a:latin typeface="Times New Roman" panose="02020603050405020304" pitchFamily="18" charset="0"/>
                <a:cs typeface="Times New Roman" panose="02020603050405020304" pitchFamily="18" charset="0"/>
              </a:rPr>
              <a:t>Gang</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Hu</a:t>
            </a:r>
            <a:r>
              <a:rPr lang="ru-RU" sz="2000" dirty="0">
                <a:latin typeface="Times New Roman" panose="02020603050405020304" pitchFamily="18" charset="0"/>
                <a:cs typeface="Times New Roman" panose="02020603050405020304" pitchFamily="18" charset="0"/>
              </a:rPr>
              <a:t>) из Института здравоохранения (</a:t>
            </a:r>
            <a:r>
              <a:rPr lang="ru-RU" sz="2000" dirty="0" err="1">
                <a:latin typeface="Times New Roman" panose="02020603050405020304" pitchFamily="18" charset="0"/>
                <a:cs typeface="Times New Roman" panose="02020603050405020304" pitchFamily="18" charset="0"/>
              </a:rPr>
              <a:t>National</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Public</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Health</a:t>
            </a:r>
            <a:r>
              <a:rPr lang="ru-RU" sz="2000" dirty="0">
                <a:latin typeface="Times New Roman" panose="02020603050405020304" pitchFamily="18" charset="0"/>
                <a:cs typeface="Times New Roman" panose="02020603050405020304" pitchFamily="18" charset="0"/>
              </a:rPr>
              <a:t> </a:t>
            </a:r>
            <a:r>
              <a:rPr lang="ru-RU" sz="2000" dirty="0" err="1">
                <a:latin typeface="Times New Roman" panose="02020603050405020304" pitchFamily="18" charset="0"/>
                <a:cs typeface="Times New Roman" panose="02020603050405020304" pitchFamily="18" charset="0"/>
              </a:rPr>
              <a:t>Institute</a:t>
            </a:r>
            <a:r>
              <a:rPr lang="ru-RU" sz="2000" dirty="0">
                <a:latin typeface="Times New Roman" panose="02020603050405020304" pitchFamily="18" charset="0"/>
                <a:cs typeface="Times New Roman" panose="02020603050405020304" pitchFamily="18" charset="0"/>
              </a:rPr>
              <a:t>) в Хельсинки (Финляндия), несмотря на многочисленные предыдущие исследования, установить точную зависимость влияния количества употребляемого кофе на развитие гипертонии до сих пор не удавалось. </a:t>
            </a:r>
          </a:p>
          <a:p>
            <a:r>
              <a:rPr lang="ru-RU" sz="2000" dirty="0">
                <a:latin typeface="Times New Roman" panose="02020603050405020304" pitchFamily="18" charset="0"/>
                <a:cs typeface="Times New Roman" panose="02020603050405020304" pitchFamily="18" charset="0"/>
              </a:rPr>
              <a:t>В новом исследовании принимало участие 24710 человек, возрастом от 25 до 64 лет, которые никогда не употребляли препаратов для лечения повышенного давления, коронарной болезни сердца, или сердечных приступов. Наблюдение велось в среднем на протяжении 13,2 лет. В результате 2505 человек были вынуждены начать курс лечения в борьбе с повышенным кровяным давлением. </a:t>
            </a:r>
          </a:p>
          <a:p>
            <a:r>
              <a:rPr lang="ru-RU" sz="2000" dirty="0">
                <a:latin typeface="Times New Roman" panose="02020603050405020304" pitchFamily="18" charset="0"/>
                <a:cs typeface="Times New Roman" panose="02020603050405020304" pitchFamily="18" charset="0"/>
              </a:rPr>
              <a:t>Согласно анализу полученных данных, риск гипертонических заболеваний оказался выше у </a:t>
            </a:r>
            <a:r>
              <a:rPr lang="ru-RU" sz="2000" dirty="0" err="1">
                <a:latin typeface="Times New Roman" panose="02020603050405020304" pitchFamily="18" charset="0"/>
                <a:cs typeface="Times New Roman" panose="02020603050405020304" pitchFamily="18" charset="0"/>
              </a:rPr>
              <a:t>кофеманов</a:t>
            </a:r>
            <a:r>
              <a:rPr lang="ru-RU" sz="2000" dirty="0">
                <a:latin typeface="Times New Roman" panose="02020603050405020304" pitchFamily="18" charset="0"/>
                <a:cs typeface="Times New Roman" panose="02020603050405020304" pitchFamily="18" charset="0"/>
              </a:rPr>
              <a:t>, употребляющий 2-3 чашки кофе в день, чем у людей со слабовыраженной зависимостью к данному напитку. В процентном отношении эта разница составляла 29%. Однако по-настоящему исследователей удивил тот факт, что употребление более восьми чашек кофе в течение дня повышает вероятность гипертонии лишь на 14%, что нарушает прямую зависимость между дозой кофеина и степенью отклонения кровяного давления от нормы.</a:t>
            </a:r>
          </a:p>
        </p:txBody>
      </p:sp>
    </p:spTree>
    <p:extLst>
      <p:ext uri="{BB962C8B-B14F-4D97-AF65-F5344CB8AC3E}">
        <p14:creationId xmlns:p14="http://schemas.microsoft.com/office/powerpoint/2010/main" val="27712034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581400" y="440770"/>
            <a:ext cx="8610600" cy="1293028"/>
          </a:xfrm>
        </p:spPr>
        <p:txBody>
          <a:bodyPr/>
          <a:lstStyle/>
          <a:p>
            <a:r>
              <a:rPr lang="ru-RU" dirty="0">
                <a:solidFill>
                  <a:schemeClr val="accent2"/>
                </a:solidFill>
                <a:latin typeface="Times New Roman" panose="02020603050405020304" pitchFamily="18" charset="0"/>
                <a:cs typeface="Times New Roman" panose="02020603050405020304" pitchFamily="18" charset="0"/>
              </a:rPr>
              <a:t>Влияние </a:t>
            </a:r>
            <a:r>
              <a:rPr lang="ru-RU" dirty="0" smtClean="0">
                <a:solidFill>
                  <a:schemeClr val="accent2"/>
                </a:solidFill>
                <a:latin typeface="Times New Roman" panose="02020603050405020304" pitchFamily="18" charset="0"/>
                <a:cs typeface="Times New Roman" panose="02020603050405020304" pitchFamily="18" charset="0"/>
              </a:rPr>
              <a:t>КОФЕ на </a:t>
            </a:r>
            <a:r>
              <a:rPr lang="ru-RU" dirty="0">
                <a:solidFill>
                  <a:schemeClr val="accent2"/>
                </a:solidFill>
                <a:latin typeface="Times New Roman" panose="02020603050405020304" pitchFamily="18" charset="0"/>
                <a:cs typeface="Times New Roman" panose="02020603050405020304" pitchFamily="18" charset="0"/>
              </a:rPr>
              <a:t>нервную систему </a:t>
            </a:r>
          </a:p>
        </p:txBody>
      </p:sp>
      <p:sp>
        <p:nvSpPr>
          <p:cNvPr id="3" name="Объект 2"/>
          <p:cNvSpPr>
            <a:spLocks noGrp="1"/>
          </p:cNvSpPr>
          <p:nvPr>
            <p:ph idx="1"/>
          </p:nvPr>
        </p:nvSpPr>
        <p:spPr>
          <a:xfrm>
            <a:off x="368135" y="1425039"/>
            <a:ext cx="11280569" cy="5260769"/>
          </a:xfrm>
        </p:spPr>
        <p:txBody>
          <a:bodyPr>
            <a:normAutofit/>
          </a:bodyPr>
          <a:lstStyle/>
          <a:p>
            <a:pPr marL="0" indent="0">
              <a:buNone/>
            </a:pPr>
            <a:r>
              <a:rPr lang="ru-RU" dirty="0" smtClean="0">
                <a:latin typeface="Times New Roman" panose="02020603050405020304" pitchFamily="18" charset="0"/>
                <a:cs typeface="Times New Roman" panose="02020603050405020304" pitchFamily="18" charset="0"/>
              </a:rPr>
              <a:t>Кофеин </a:t>
            </a:r>
            <a:r>
              <a:rPr lang="ru-RU" dirty="0">
                <a:latin typeface="Times New Roman" panose="02020603050405020304" pitchFamily="18" charset="0"/>
                <a:cs typeface="Times New Roman" panose="02020603050405020304" pitchFamily="18" charset="0"/>
              </a:rPr>
              <a:t>стимулирует и нервную деятельность: повышается работоспособность, снижается утомляемость, приходит ощущение бодрости, активизируется мыслительный процесс. При ежедневном употреблении 4 чашечек значительно снижается риск развития болезни Паркинсона.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Нельзя </a:t>
            </a:r>
            <a:r>
              <a:rPr lang="ru-RU" dirty="0">
                <a:latin typeface="Times New Roman" panose="02020603050405020304" pitchFamily="18" charset="0"/>
                <a:cs typeface="Times New Roman" panose="02020603050405020304" pitchFamily="18" charset="0"/>
              </a:rPr>
              <a:t>забывать и о </a:t>
            </a:r>
            <a:r>
              <a:rPr lang="ru-RU" b="1" dirty="0">
                <a:latin typeface="Times New Roman" panose="02020603050405020304" pitchFamily="18" charset="0"/>
                <a:cs typeface="Times New Roman" panose="02020603050405020304" pitchFamily="18" charset="0"/>
              </a:rPr>
              <a:t>негативном влиянии </a:t>
            </a:r>
            <a:r>
              <a:rPr lang="ru-RU" dirty="0">
                <a:latin typeface="Times New Roman" panose="02020603050405020304" pitchFamily="18" charset="0"/>
                <a:cs typeface="Times New Roman" panose="02020603050405020304" pitchFamily="18" charset="0"/>
              </a:rPr>
              <a:t>кофе на организм, в частности на нервную систему. Чрезмерная ее стимуляция чревата истощением. Эта закономерность была исследована еще И. П. Павловым в начале XX века. </a:t>
            </a:r>
            <a:endParaRPr lang="ru-RU" dirty="0" smtClean="0">
              <a:latin typeface="Times New Roman" panose="02020603050405020304" pitchFamily="18" charset="0"/>
              <a:cs typeface="Times New Roman" panose="02020603050405020304" pitchFamily="18" charset="0"/>
            </a:endParaRPr>
          </a:p>
          <a:p>
            <a:pPr marL="0" indent="0">
              <a:buNone/>
            </a:pPr>
            <a:r>
              <a:rPr lang="ru-RU" dirty="0" smtClean="0">
                <a:latin typeface="Times New Roman" panose="02020603050405020304" pitchFamily="18" charset="0"/>
                <a:cs typeface="Times New Roman" panose="02020603050405020304" pitchFamily="18" charset="0"/>
              </a:rPr>
              <a:t>Превышение </a:t>
            </a:r>
            <a:r>
              <a:rPr lang="ru-RU" dirty="0">
                <a:latin typeface="Times New Roman" panose="02020603050405020304" pitchFamily="18" charset="0"/>
                <a:cs typeface="Times New Roman" panose="02020603050405020304" pitchFamily="18" charset="0"/>
              </a:rPr>
              <a:t>рекомендуемых доз кофе может иметь следующие последствия: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вялость</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сонливость</a:t>
            </a:r>
            <a:r>
              <a:rPr lang="ru-RU" dirty="0">
                <a:latin typeface="Times New Roman" panose="02020603050405020304" pitchFamily="18" charset="0"/>
                <a:cs typeface="Times New Roman" panose="02020603050405020304" pitchFamily="18" charset="0"/>
              </a:rPr>
              <a:t>;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упадок </a:t>
            </a:r>
            <a:r>
              <a:rPr lang="ru-RU" dirty="0">
                <a:latin typeface="Times New Roman" panose="02020603050405020304" pitchFamily="18" charset="0"/>
                <a:cs typeface="Times New Roman" panose="02020603050405020304" pitchFamily="18" charset="0"/>
              </a:rPr>
              <a:t>сил; </a:t>
            </a:r>
            <a:endParaRPr lang="ru-RU" dirty="0" smtClean="0">
              <a:latin typeface="Times New Roman" panose="02020603050405020304" pitchFamily="18" charset="0"/>
              <a:cs typeface="Times New Roman" panose="02020603050405020304" pitchFamily="18" charset="0"/>
            </a:endParaRPr>
          </a:p>
          <a:p>
            <a:r>
              <a:rPr lang="ru-RU" dirty="0" smtClean="0">
                <a:latin typeface="Times New Roman" panose="02020603050405020304" pitchFamily="18" charset="0"/>
                <a:cs typeface="Times New Roman" panose="02020603050405020304" pitchFamily="18" charset="0"/>
              </a:rPr>
              <a:t>заторможенность;</a:t>
            </a:r>
          </a:p>
          <a:p>
            <a:r>
              <a:rPr lang="ru-RU" dirty="0" smtClean="0">
                <a:latin typeface="Times New Roman" panose="02020603050405020304" pitchFamily="18" charset="0"/>
                <a:cs typeface="Times New Roman" panose="02020603050405020304" pitchFamily="18" charset="0"/>
              </a:rPr>
              <a:t> </a:t>
            </a:r>
            <a:r>
              <a:rPr lang="ru-RU" dirty="0">
                <a:latin typeface="Times New Roman" panose="02020603050405020304" pitchFamily="18" charset="0"/>
                <a:cs typeface="Times New Roman" panose="02020603050405020304" pitchFamily="18" charset="0"/>
              </a:rPr>
              <a:t>депрессивные состояния. </a:t>
            </a:r>
          </a:p>
        </p:txBody>
      </p:sp>
    </p:spTree>
    <p:extLst>
      <p:ext uri="{BB962C8B-B14F-4D97-AF65-F5344CB8AC3E}">
        <p14:creationId xmlns:p14="http://schemas.microsoft.com/office/powerpoint/2010/main" val="354578782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3394364" y="491240"/>
            <a:ext cx="8610600" cy="1293028"/>
          </a:xfrm>
        </p:spPr>
        <p:txBody>
          <a:bodyPr/>
          <a:lstStyle/>
          <a:p>
            <a:r>
              <a:rPr lang="ru-RU" dirty="0" smtClean="0">
                <a:solidFill>
                  <a:schemeClr val="accent2"/>
                </a:solidFill>
                <a:latin typeface="Times New Roman" panose="02020603050405020304" pitchFamily="18" charset="0"/>
                <a:cs typeface="Times New Roman" panose="02020603050405020304" pitchFamily="18" charset="0"/>
              </a:rPr>
              <a:t>Воздействие КОФЕ </a:t>
            </a:r>
            <a:r>
              <a:rPr lang="ru-RU" dirty="0">
                <a:solidFill>
                  <a:schemeClr val="accent2"/>
                </a:solidFill>
                <a:latin typeface="Times New Roman" panose="02020603050405020304" pitchFamily="18" charset="0"/>
                <a:cs typeface="Times New Roman" panose="02020603050405020304" pitchFamily="18" charset="0"/>
              </a:rPr>
              <a:t>на пищеварительную систему </a:t>
            </a:r>
          </a:p>
        </p:txBody>
      </p:sp>
      <p:sp>
        <p:nvSpPr>
          <p:cNvPr id="3" name="Объект 2"/>
          <p:cNvSpPr>
            <a:spLocks noGrp="1"/>
          </p:cNvSpPr>
          <p:nvPr>
            <p:ph idx="1"/>
          </p:nvPr>
        </p:nvSpPr>
        <p:spPr>
          <a:xfrm>
            <a:off x="673925" y="1947850"/>
            <a:ext cx="6071260" cy="4746567"/>
          </a:xfrm>
        </p:spPr>
        <p:txBody>
          <a:bodyPr>
            <a:normAutofit/>
          </a:bodyPr>
          <a:lstStyle/>
          <a:p>
            <a:r>
              <a:rPr lang="ru-RU" sz="2800" dirty="0" smtClean="0">
                <a:latin typeface="Times New Roman" panose="02020603050405020304" pitchFamily="18" charset="0"/>
                <a:cs typeface="Times New Roman" panose="02020603050405020304" pitchFamily="18" charset="0"/>
              </a:rPr>
              <a:t>Пить </a:t>
            </a:r>
            <a:r>
              <a:rPr lang="ru-RU" sz="2800" dirty="0">
                <a:latin typeface="Times New Roman" panose="02020603050405020304" pitchFamily="18" charset="0"/>
                <a:cs typeface="Times New Roman" panose="02020603050405020304" pitchFamily="18" charset="0"/>
              </a:rPr>
              <a:t>натощак нежелательно. С осторожностью стоит относиться к напитку больным гастритом и панкреатитом. </a:t>
            </a:r>
            <a:r>
              <a:rPr lang="ru-RU" sz="2800" dirty="0" smtClean="0">
                <a:latin typeface="Times New Roman" panose="02020603050405020304" pitchFamily="18" charset="0"/>
                <a:cs typeface="Times New Roman" panose="02020603050405020304" pitchFamily="18" charset="0"/>
              </a:rPr>
              <a:t/>
            </a:r>
            <a:br>
              <a:rPr lang="ru-RU" sz="2800" dirty="0" smtClean="0">
                <a:latin typeface="Times New Roman" panose="02020603050405020304" pitchFamily="18" charset="0"/>
                <a:cs typeface="Times New Roman" panose="02020603050405020304" pitchFamily="18" charset="0"/>
              </a:rPr>
            </a:br>
            <a:r>
              <a:rPr lang="ru-RU" sz="2800" b="1" dirty="0" smtClean="0">
                <a:latin typeface="Times New Roman" panose="02020603050405020304" pitchFamily="18" charset="0"/>
                <a:cs typeface="Times New Roman" panose="02020603050405020304" pitchFamily="18" charset="0"/>
              </a:rPr>
              <a:t>Помните</a:t>
            </a:r>
            <a:r>
              <a:rPr lang="ru-RU" sz="2800" b="1" dirty="0">
                <a:latin typeface="Times New Roman" panose="02020603050405020304" pitchFamily="18" charset="0"/>
                <a:cs typeface="Times New Roman" panose="02020603050405020304" pitchFamily="18" charset="0"/>
              </a:rPr>
              <a:t>:</a:t>
            </a:r>
            <a:r>
              <a:rPr lang="ru-RU" sz="2800" dirty="0">
                <a:latin typeface="Times New Roman" panose="02020603050405020304" pitchFamily="18" charset="0"/>
                <a:cs typeface="Times New Roman" panose="02020603050405020304" pitchFamily="18" charset="0"/>
              </a:rPr>
              <a:t> кофейный напиток раздражает слизистую желудка, усиливает выработку желудочного сока. </a:t>
            </a:r>
            <a:endParaRPr lang="ru-RU" sz="2800" dirty="0" smtClean="0">
              <a:latin typeface="Times New Roman" panose="02020603050405020304" pitchFamily="18" charset="0"/>
              <a:cs typeface="Times New Roman" panose="02020603050405020304" pitchFamily="18" charset="0"/>
            </a:endParaRPr>
          </a:p>
          <a:p>
            <a:r>
              <a:rPr lang="ru-RU" sz="2800" dirty="0">
                <a:latin typeface="Times New Roman" panose="02020603050405020304" pitchFamily="18" charset="0"/>
                <a:cs typeface="Times New Roman" panose="02020603050405020304" pitchFamily="18" charset="0"/>
              </a:rPr>
              <a:t>Есть и </a:t>
            </a:r>
            <a:r>
              <a:rPr lang="ru-RU" sz="2800" b="1" dirty="0">
                <a:latin typeface="Times New Roman" panose="02020603050405020304" pitchFamily="18" charset="0"/>
                <a:cs typeface="Times New Roman" panose="02020603050405020304" pitchFamily="18" charset="0"/>
              </a:rPr>
              <a:t>положительное</a:t>
            </a:r>
            <a:r>
              <a:rPr lang="ru-RU" sz="2800" dirty="0">
                <a:latin typeface="Times New Roman" panose="02020603050405020304" pitchFamily="18" charset="0"/>
                <a:cs typeface="Times New Roman" panose="02020603050405020304" pitchFamily="18" charset="0"/>
              </a:rPr>
              <a:t> влияние на ЖКТ – активизируется </a:t>
            </a:r>
            <a:r>
              <a:rPr lang="ru-RU" sz="2800" dirty="0" smtClean="0">
                <a:latin typeface="Times New Roman" panose="02020603050405020304" pitchFamily="18" charset="0"/>
                <a:cs typeface="Times New Roman" panose="02020603050405020304" pitchFamily="18" charset="0"/>
              </a:rPr>
              <a:t>перистальтика.</a:t>
            </a:r>
            <a:endParaRPr lang="ru-RU" sz="2800" dirty="0">
              <a:latin typeface="Times New Roman" panose="02020603050405020304" pitchFamily="18" charset="0"/>
              <a:cs typeface="Times New Roman" panose="02020603050405020304" pitchFamily="18" charset="0"/>
            </a:endParaRPr>
          </a:p>
        </p:txBody>
      </p:sp>
      <p:pic>
        <p:nvPicPr>
          <p:cNvPr id="4" name="Рисунок 3"/>
          <p:cNvPicPr>
            <a:picLocks noChangeAspect="1"/>
          </p:cNvPicPr>
          <p:nvPr/>
        </p:nvPicPr>
        <p:blipFill>
          <a:blip r:embed="rId2">
            <a:extLst>
              <a:ext uri="{BEBA8EAE-BF5A-486C-A8C5-ECC9F3942E4B}">
                <a14:imgProps xmlns:a14="http://schemas.microsoft.com/office/drawing/2010/main">
                  <a14:imgLayer r:embed="rId3">
                    <a14:imgEffect>
                      <a14:backgroundRemoval t="10000" b="99857" l="10000" r="90000">
                        <a14:foregroundMark x1="27429" y1="98286" x2="27429" y2="98286"/>
                        <a14:foregroundMark x1="73286" y1="98571" x2="73286" y2="98571"/>
                        <a14:foregroundMark x1="30857" y1="44000" x2="30857" y2="44000"/>
                        <a14:foregroundMark x1="31286" y1="51571" x2="31286" y2="51571"/>
                        <a14:foregroundMark x1="30714" y1="52143" x2="30714" y2="52143"/>
                        <a14:foregroundMark x1="73143" y1="34429" x2="73143" y2="34429"/>
                        <a14:foregroundMark x1="73000" y1="43286" x2="73000" y2="43286"/>
                        <a14:foregroundMark x1="54571" y1="23000" x2="54571" y2="23000"/>
                        <a14:foregroundMark x1="35000" y1="23571" x2="35000" y2="23571"/>
                        <a14:foregroundMark x1="30714" y1="31143" x2="30714" y2="31143"/>
                        <a14:foregroundMark x1="70857" y1="27143" x2="70857" y2="27143"/>
                      </a14:backgroundRemoval>
                    </a14:imgEffect>
                  </a14:imgLayer>
                </a14:imgProps>
              </a:ext>
              <a:ext uri="{28A0092B-C50C-407E-A947-70E740481C1C}">
                <a14:useLocalDpi xmlns:a14="http://schemas.microsoft.com/office/drawing/2010/main" val="0"/>
              </a:ext>
            </a:extLst>
          </a:blip>
          <a:stretch>
            <a:fillRect/>
          </a:stretch>
        </p:blipFill>
        <p:spPr>
          <a:xfrm>
            <a:off x="6634348" y="1300348"/>
            <a:ext cx="5557652" cy="5557652"/>
          </a:xfrm>
          <a:prstGeom prst="rect">
            <a:avLst/>
          </a:prstGeom>
        </p:spPr>
      </p:pic>
    </p:spTree>
    <p:extLst>
      <p:ext uri="{BB962C8B-B14F-4D97-AF65-F5344CB8AC3E}">
        <p14:creationId xmlns:p14="http://schemas.microsoft.com/office/powerpoint/2010/main" val="3263222280"/>
      </p:ext>
    </p:extLst>
  </p:cSld>
  <p:clrMapOvr>
    <a:masterClrMapping/>
  </p:clrMapOvr>
</p:sld>
</file>

<file path=ppt/theme/theme1.xml><?xml version="1.0" encoding="utf-8"?>
<a:theme xmlns:a="http://schemas.openxmlformats.org/drawingml/2006/main" name="След самолета">
  <a:themeElements>
    <a:clrScheme name="След самолета">
      <a:dk1>
        <a:sysClr val="windowText" lastClr="000000"/>
      </a:dk1>
      <a:lt1>
        <a:sysClr val="window" lastClr="FFFFFF"/>
      </a:lt1>
      <a:dk2>
        <a:srgbClr val="454545"/>
      </a:dk2>
      <a:lt2>
        <a:srgbClr val="DADADA"/>
      </a:lt2>
      <a:accent1>
        <a:srgbClr val="C4220D"/>
      </a:accent1>
      <a:accent2>
        <a:srgbClr val="EB7712"/>
      </a:accent2>
      <a:accent3>
        <a:srgbClr val="ECBD31"/>
      </a:accent3>
      <a:accent4>
        <a:srgbClr val="92CE4A"/>
      </a:accent4>
      <a:accent5>
        <a:srgbClr val="50CFB4"/>
      </a:accent5>
      <a:accent6>
        <a:srgbClr val="0D8EC5"/>
      </a:accent6>
      <a:hlink>
        <a:srgbClr val="EA5A0C"/>
      </a:hlink>
      <a:folHlink>
        <a:srgbClr val="F09D3A"/>
      </a:folHlink>
    </a:clrScheme>
    <a:fontScheme name="След самолета">
      <a:majorFont>
        <a:latin typeface="Century Gothic" panose="020B0502020202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entury Gothic" panose="020B050202020202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лед самолета">
      <a:fillStyleLst>
        <a:solidFill>
          <a:schemeClr val="phClr"/>
        </a:solidFill>
        <a:gradFill rotWithShape="1">
          <a:gsLst>
            <a:gs pos="0">
              <a:schemeClr val="phClr">
                <a:tint val="69000"/>
                <a:alpha val="100000"/>
                <a:satMod val="109000"/>
                <a:lumMod val="110000"/>
              </a:schemeClr>
            </a:gs>
            <a:gs pos="52000">
              <a:schemeClr val="phClr">
                <a:tint val="74000"/>
                <a:satMod val="100000"/>
                <a:lumMod val="104000"/>
              </a:schemeClr>
            </a:gs>
            <a:gs pos="100000">
              <a:schemeClr val="phClr">
                <a:tint val="78000"/>
                <a:satMod val="100000"/>
                <a:lumMod val="100000"/>
              </a:schemeClr>
            </a:gs>
          </a:gsLst>
          <a:lin ang="5400000" scaled="0"/>
        </a:gradFill>
        <a:gradFill rotWithShape="1">
          <a:gsLst>
            <a:gs pos="0">
              <a:schemeClr val="phClr">
                <a:tint val="96000"/>
                <a:satMod val="100000"/>
                <a:lumMod val="104000"/>
              </a:schemeClr>
            </a:gs>
            <a:gs pos="78000">
              <a:schemeClr val="phClr">
                <a:shade val="100000"/>
                <a:satMod val="110000"/>
                <a:lumMod val="100000"/>
              </a:schemeClr>
            </a:gs>
          </a:gsLst>
          <a:lin ang="5400000" scaled="0"/>
        </a:gradFill>
      </a:fillStyleLst>
      <a:lnStyleLst>
        <a:ln w="9525" cap="flat" cmpd="sng" algn="ctr">
          <a:solidFill>
            <a:schemeClr val="phClr"/>
          </a:solidFill>
          <a:prstDash val="solid"/>
        </a:ln>
        <a:ln w="12700" cap="flat" cmpd="sng" algn="ctr">
          <a:solidFill>
            <a:schemeClr val="phClr"/>
          </a:solidFill>
          <a:prstDash val="solid"/>
        </a:ln>
        <a:ln w="19050" cap="flat" cmpd="sng" algn="ctr">
          <a:solidFill>
            <a:schemeClr val="phClr"/>
          </a:solidFill>
          <a:prstDash val="solid"/>
        </a:ln>
      </a:lnStyleLst>
      <a:effectStyleLst>
        <a:effectStyle>
          <a:effectLst/>
        </a:effectStyle>
        <a:effectStyle>
          <a:effectLst/>
          <a:scene3d>
            <a:camera prst="orthographicFront">
              <a:rot lat="0" lon="0" rev="0"/>
            </a:camera>
            <a:lightRig rig="threePt" dir="t"/>
          </a:scene3d>
          <a:sp3d>
            <a:bevelT w="25400" h="12700"/>
          </a:sp3d>
        </a:effectStyle>
        <a:effectStyle>
          <a:effectLst>
            <a:outerShdw blurRad="57150" dist="19050" dir="5400000" algn="ctr" rotWithShape="0">
              <a:srgbClr val="000000">
                <a:alpha val="48000"/>
              </a:srgbClr>
            </a:outerShdw>
          </a:effectLst>
          <a:scene3d>
            <a:camera prst="orthographicFront">
              <a:rot lat="0" lon="0" rev="0"/>
            </a:camera>
            <a:lightRig rig="threePt" dir="t"/>
          </a:scene3d>
          <a:sp3d>
            <a:bevelT w="50800" h="25400"/>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50000"/>
                <a:lumMod val="102000"/>
              </a:schemeClr>
            </a:gs>
            <a:gs pos="50000">
              <a:schemeClr val="phClr">
                <a:tint val="98000"/>
                <a:shade val="90000"/>
                <a:satMod val="13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Vapor Trail" id="{4FDF2955-7D9C-493C-B9F9-C205151B46CD}" vid="{FE1EB5C7-81A8-4CBA-AE6E-B3BF73DC3895}"/>
    </a:ext>
  </a:ext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Стандартная">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Стандартная">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TM04033937[[fn=След самолета]]</Template>
  <TotalTime>220</TotalTime>
  <Words>3738</Words>
  <Application>Microsoft Office PowerPoint</Application>
  <PresentationFormat>Широкоэкранный</PresentationFormat>
  <Paragraphs>224</Paragraphs>
  <Slides>41</Slides>
  <Notes>3</Notes>
  <HiddenSlides>0</HiddenSlides>
  <MMClips>0</MMClips>
  <ScaleCrop>false</ScaleCrop>
  <HeadingPairs>
    <vt:vector size="6" baseType="variant">
      <vt:variant>
        <vt:lpstr>Использованные шрифты</vt:lpstr>
      </vt:variant>
      <vt:variant>
        <vt:i4>4</vt:i4>
      </vt:variant>
      <vt:variant>
        <vt:lpstr>Тема</vt:lpstr>
      </vt:variant>
      <vt:variant>
        <vt:i4>1</vt:i4>
      </vt:variant>
      <vt:variant>
        <vt:lpstr>Заголовки слайдов</vt:lpstr>
      </vt:variant>
      <vt:variant>
        <vt:i4>41</vt:i4>
      </vt:variant>
    </vt:vector>
  </HeadingPairs>
  <TitlesOfParts>
    <vt:vector size="46" baseType="lpstr">
      <vt:lpstr>Arial</vt:lpstr>
      <vt:lpstr>Calibri</vt:lpstr>
      <vt:lpstr>Century Gothic</vt:lpstr>
      <vt:lpstr>Times New Roman</vt:lpstr>
      <vt:lpstr>След самолета</vt:lpstr>
      <vt:lpstr>Министерство здравоохранения тульской области государственное профессиональное  образовательное учреждение «Тульский областной медицинский колледж»</vt:lpstr>
      <vt:lpstr>КОФЕ— напиток из жареных и перемолотых зёрен кофейного дерева.</vt:lpstr>
      <vt:lpstr>История</vt:lpstr>
      <vt:lpstr>СОСТАВ КОФЕ</vt:lpstr>
      <vt:lpstr>Влияние кофе на организм</vt:lpstr>
      <vt:lpstr>Влияние КОФЕ на сердце и сосуды </vt:lpstr>
      <vt:lpstr>Влияние КОФЕ на сердце и сосуды </vt:lpstr>
      <vt:lpstr>Влияние КОФЕ на нервную систему </vt:lpstr>
      <vt:lpstr>Воздействие КОФЕ на пищеварительную систему </vt:lpstr>
      <vt:lpstr>Влияние кофе на женский организм </vt:lpstr>
      <vt:lpstr>Влияние кофе на организм мужчины</vt:lpstr>
      <vt:lpstr>Растворимый напиток </vt:lpstr>
      <vt:lpstr>Зеленый кофе </vt:lpstr>
      <vt:lpstr>Как нужно и как нельзя </vt:lpstr>
      <vt:lpstr>Последствия передозировки кофе</vt:lpstr>
      <vt:lpstr>Рецепты кофе</vt:lpstr>
      <vt:lpstr>Чай</vt:lpstr>
      <vt:lpstr>История </vt:lpstr>
      <vt:lpstr>Мифы и предания </vt:lpstr>
      <vt:lpstr>Виды чая</vt:lpstr>
      <vt:lpstr>Виды чая</vt:lpstr>
      <vt:lpstr>Виды чая</vt:lpstr>
      <vt:lpstr>Виды чая</vt:lpstr>
      <vt:lpstr>Виды чая</vt:lpstr>
      <vt:lpstr>Польза Чая</vt:lpstr>
      <vt:lpstr>Польза чая</vt:lpstr>
      <vt:lpstr>Польза чая</vt:lpstr>
      <vt:lpstr>Интересные факты о чае </vt:lpstr>
      <vt:lpstr>интересные факты о чае </vt:lpstr>
      <vt:lpstr>Интересные факты о чае </vt:lpstr>
      <vt:lpstr>Интересные факты о чае</vt:lpstr>
      <vt:lpstr>Минусы чая</vt:lpstr>
      <vt:lpstr>шоколад</vt:lpstr>
      <vt:lpstr>История</vt:lpstr>
      <vt:lpstr>Изготовление шоколада</vt:lpstr>
      <vt:lpstr>Состав шоколада</vt:lpstr>
      <vt:lpstr>Виды шоколада</vt:lpstr>
      <vt:lpstr>Темный шоколад </vt:lpstr>
      <vt:lpstr>Плюсы шоколада</vt:lpstr>
      <vt:lpstr>Минусы Шоколада</vt:lpstr>
      <vt:lpstr>Презентация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Министерство здравоохранения тульской области государственное профессиональное  образовательное учреждение «Тульский областной медицинский колледж»</dc:title>
  <dc:creator>admin</dc:creator>
  <cp:lastModifiedBy>admin</cp:lastModifiedBy>
  <cp:revision>26</cp:revision>
  <dcterms:created xsi:type="dcterms:W3CDTF">2018-04-29T13:20:33Z</dcterms:created>
  <dcterms:modified xsi:type="dcterms:W3CDTF">2018-05-03T16:28:06Z</dcterms:modified>
</cp:coreProperties>
</file>