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94" d="100"/>
          <a:sy n="94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99885" y="5825918"/>
            <a:ext cx="5637010" cy="88211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 err="1"/>
              <a:t>Выполнила</a:t>
            </a:r>
            <a:r>
              <a:rPr lang="en-US" dirty="0"/>
              <a:t>: </a:t>
            </a:r>
            <a:r>
              <a:rPr lang="en-US" dirty="0" err="1"/>
              <a:t>Васильева</a:t>
            </a:r>
            <a:r>
              <a:rPr lang="en-US" dirty="0"/>
              <a:t> </a:t>
            </a:r>
            <a:r>
              <a:rPr lang="en-US" dirty="0" err="1"/>
              <a:t>Вероника</a:t>
            </a:r>
            <a:r>
              <a:rPr lang="en-US" dirty="0"/>
              <a:t> </a:t>
            </a:r>
            <a:endParaRPr lang="ru-RU"/>
          </a:p>
          <a:p>
            <a:r>
              <a:rPr lang="en-US" dirty="0" err="1"/>
              <a:t>Студентка</a:t>
            </a:r>
            <a:r>
              <a:rPr lang="en-US" dirty="0"/>
              <a:t> </a:t>
            </a:r>
            <a:r>
              <a:rPr lang="en-US" dirty="0" err="1"/>
              <a:t>группы</a:t>
            </a:r>
            <a:r>
              <a:rPr lang="en-US" dirty="0"/>
              <a:t> МСА9-3</a:t>
            </a:r>
          </a:p>
          <a:p>
            <a:r>
              <a:rPr lang="en-US" dirty="0" err="1"/>
              <a:t>Преподаватель</a:t>
            </a:r>
            <a:r>
              <a:rPr lang="en-US" dirty="0"/>
              <a:t>: </a:t>
            </a:r>
            <a:r>
              <a:rPr lang="en-US" dirty="0" err="1"/>
              <a:t>к.м.н</a:t>
            </a:r>
            <a:r>
              <a:rPr lang="en-US" dirty="0"/>
              <a:t>. </a:t>
            </a:r>
            <a:r>
              <a:rPr lang="en-US" dirty="0" err="1"/>
              <a:t>Попов</a:t>
            </a:r>
            <a:r>
              <a:rPr lang="en-US" dirty="0"/>
              <a:t> И.А.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39224" y="2643245"/>
            <a:ext cx="7482425" cy="2134361"/>
          </a:xfrm>
        </p:spPr>
        <p:txBody>
          <a:bodyPr/>
          <a:lstStyle/>
          <a:p>
            <a:pPr marL="182880" indent="0">
              <a:buNone/>
            </a:pPr>
            <a:r>
              <a:rPr lang="en-US" sz="8800" b="0" dirty="0"/>
              <a:t>Буллинг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545DF3-2D1A-405D-BF38-349CF280EF51}"/>
              </a:ext>
            </a:extLst>
          </p:cNvPr>
          <p:cNvSpPr txBox="1"/>
          <p:nvPr/>
        </p:nvSpPr>
        <p:spPr>
          <a:xfrm>
            <a:off x="310598" y="392596"/>
            <a:ext cx="8386141" cy="224676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/>
              <a:t>Социальные сети.</a:t>
            </a:r>
            <a:r>
              <a:rPr lang="ru-RU" sz="2000" dirty="0"/>
              <a:t> Применяются для размещения запугивающих и издевательских комментариев, фото и видео. Аккаунт жертвы может быть блокирован группой людей, на него могут быть отправлены массовые жалобы. Он может быть взломан для рассылки порочащих сообщений от имени жертвы. Может быть также создан и использован от имени жертвы для дискредитирующей деятельности.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AAB9509-754F-4C3A-B1A4-5BC469662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37" y="2673460"/>
            <a:ext cx="4457699" cy="3188307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BAA6DD8-2A2C-4DB1-A1E5-87A6F69F6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998" y="4392346"/>
            <a:ext cx="4345884" cy="22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2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FEA38-5B3B-4F73-B297-26C0AB82FAE4}"/>
              </a:ext>
            </a:extLst>
          </p:cNvPr>
          <p:cNvSpPr txBox="1"/>
          <p:nvPr/>
        </p:nvSpPr>
        <p:spPr>
          <a:xfrm>
            <a:off x="211207" y="380172"/>
            <a:ext cx="8584923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Сервисы видеохостинга </a:t>
            </a:r>
            <a:r>
              <a:rPr lang="ru-RU" sz="2400" dirty="0"/>
              <a:t>используются для размещения издевательских или запугивающих видеороликов.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783BFD6D-4290-4F19-80C6-00C4EAD46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531" y="1205327"/>
            <a:ext cx="3976894" cy="2931629"/>
          </a:xfrm>
          <a:prstGeom prst="rect">
            <a:avLst/>
          </a:prstGeom>
        </p:spPr>
      </p:pic>
      <p:pic>
        <p:nvPicPr>
          <p:cNvPr id="5" name="Рисунок 5" descr="Изображение выглядит как снимок экран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1BF6F898-89B4-416D-A52B-9490C1633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4229398"/>
            <a:ext cx="5165863" cy="228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5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584898-5D4E-4650-979F-DA9573E3749F}"/>
              </a:ext>
            </a:extLst>
          </p:cNvPr>
          <p:cNvSpPr txBox="1"/>
          <p:nvPr/>
        </p:nvSpPr>
        <p:spPr>
          <a:xfrm>
            <a:off x="298174" y="243509"/>
            <a:ext cx="8137663" cy="34778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/>
              <a:t>Игровые сайты и виртуальные игровые миры.</a:t>
            </a:r>
            <a:r>
              <a:rPr lang="ru-RU" sz="2000" dirty="0"/>
              <a:t> Кроме широких коммуникативных возможностей, позволяющих размещать сообщения так же, как это делается в социальных сетях, группа людей может целенаправленно вредить игровому персонажу жертвы или даже методично убивать этого персонажа, что также оказывает серьезное психологическое давление.</a:t>
            </a:r>
          </a:p>
          <a:p>
            <a:r>
              <a:rPr lang="ru-RU" sz="2000" dirty="0"/>
              <a:t>Однако следует иметь в виду, что </a:t>
            </a:r>
            <a:r>
              <a:rPr lang="ru-RU" sz="2000" dirty="0" err="1"/>
              <a:t>кибербуллинг</a:t>
            </a:r>
            <a:r>
              <a:rPr lang="ru-RU" sz="2000" dirty="0"/>
              <a:t> обычно очень хорошо документируется. Особенностью, позволяющей эффективно бороться с этим явлением, является тот факт, что все акты </a:t>
            </a:r>
            <a:r>
              <a:rPr lang="ru-RU" sz="2000" dirty="0" err="1"/>
              <a:t>кибербуллинга</a:t>
            </a:r>
            <a:r>
              <a:rPr lang="ru-RU" sz="2000" dirty="0"/>
              <a:t> оставляют следы в Сети, которые могут быть задокументированы и использованы как доказательства</a:t>
            </a:r>
          </a:p>
        </p:txBody>
      </p:sp>
      <p:pic>
        <p:nvPicPr>
          <p:cNvPr id="3" name="Рисунок 3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08DAB2E-FBC7-4BB2-8473-FF190367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14" y="3884909"/>
            <a:ext cx="5426764" cy="27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73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30D708-E55B-4673-A824-29224C011F1A}"/>
              </a:ext>
            </a:extLst>
          </p:cNvPr>
          <p:cNvSpPr txBox="1"/>
          <p:nvPr/>
        </p:nvSpPr>
        <p:spPr>
          <a:xfrm>
            <a:off x="496957" y="181389"/>
            <a:ext cx="7963727" cy="65556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/>
              <a:t>Результаты недавнего исследования «Лаборатории Касперского» свидетельствуют о том, что большинство юных пользователей скрывают от родителей подробности своей интернет-активности. Согласно этим данным, среди детей 8–10 лет так поступают 45%, в категории 14–16-летних — и вовсе 65%.</a:t>
            </a:r>
          </a:p>
          <a:p>
            <a:r>
              <a:rPr lang="ru-RU" sz="2800" dirty="0"/>
              <a:t>«Как правило, подростки стараются скрыть свои действия в социальных сетях. Для них интернет — это возможность для дополнительного самовыражения, естественное продолжение своего внутреннего мира. Что порой может вызвать недопонимание или даже осуждение со стороны взрослых»,</a:t>
            </a:r>
          </a:p>
        </p:txBody>
      </p:sp>
    </p:spTree>
    <p:extLst>
      <p:ext uri="{BB962C8B-B14F-4D97-AF65-F5344CB8AC3E}">
        <p14:creationId xmlns:p14="http://schemas.microsoft.com/office/powerpoint/2010/main" val="1638296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B97004-5E5D-4F42-B1A0-206A13D0B474}"/>
              </a:ext>
            </a:extLst>
          </p:cNvPr>
          <p:cNvSpPr txBox="1"/>
          <p:nvPr/>
        </p:nvSpPr>
        <p:spPr>
          <a:xfrm>
            <a:off x="149087" y="144118"/>
            <a:ext cx="8746434" cy="65556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/>
              <a:t>Эксперты «Лаборатории Касперского» обращают внимание, что каждый третий ребенок принимает определенные меры, чтобы его мама и папа не узнали о том, чем он занят в интернете.</a:t>
            </a:r>
          </a:p>
          <a:p>
            <a:r>
              <a:rPr lang="ru-RU" sz="2800" dirty="0"/>
              <a:t>Так, 18% детей дожидаются ухода взрослых из дома, 16% устанавливают на компьютер свой пароль, 10% чистят историю браузера. Кроме того, 22% детей применяют средства для анонимного захода в сеть, а 14% — специальные программы, которые помогают скрыть используемые приложения.</a:t>
            </a:r>
          </a:p>
          <a:p>
            <a:r>
              <a:rPr lang="ru-RU" sz="2800" dirty="0"/>
              <a:t>«Раньше подростки прятали свои дневники в дальние углы комнаты, теперь же достаточно скрыть свою страничку в соцсетях настройками приватности и </a:t>
            </a:r>
            <a:r>
              <a:rPr lang="ru-RU" sz="2800" dirty="0" err="1"/>
              <a:t>запаролить</a:t>
            </a:r>
            <a:r>
              <a:rPr lang="ru-RU" sz="2800" dirty="0"/>
              <a:t> смартфон. </a:t>
            </a:r>
          </a:p>
        </p:txBody>
      </p:sp>
    </p:spTree>
    <p:extLst>
      <p:ext uri="{BB962C8B-B14F-4D97-AF65-F5344CB8AC3E}">
        <p14:creationId xmlns:p14="http://schemas.microsoft.com/office/powerpoint/2010/main" val="1424635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77EC74-A9AC-433D-8D6D-2A9FB2201A0D}"/>
              </a:ext>
            </a:extLst>
          </p:cNvPr>
          <p:cNvSpPr txBox="1"/>
          <p:nvPr/>
        </p:nvSpPr>
        <p:spPr>
          <a:xfrm>
            <a:off x="372718" y="454716"/>
            <a:ext cx="8075542" cy="5509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cs typeface="Segoe UI"/>
              </a:rPr>
              <a:t>Интернет для подростков сегодня — территория свободы. Важно, чтобы они хорошо понимали, что на этой территории должны действовать те же правила поведения, что и в реальной жизни», — комментирует исследование Солдатова.</a:t>
            </a:r>
            <a:r>
              <a:rPr lang="en-US" sz="3200" dirty="0">
                <a:cs typeface="Segoe UI"/>
              </a:rPr>
              <a:t>​</a:t>
            </a:r>
            <a:endParaRPr lang="en-US" sz="3200" dirty="0">
              <a:latin typeface="Segoe UI"/>
              <a:cs typeface="Segoe UI"/>
            </a:endParaRPr>
          </a:p>
          <a:p>
            <a:r>
              <a:rPr lang="ru-RU" sz="3200" dirty="0">
                <a:cs typeface="Segoe UI"/>
              </a:rPr>
              <a:t>Психологи и эксперты уверены: важно не следить за каждым шагом ребенка в интернете (зачастую это просто невозможно), а говорить с ним.</a:t>
            </a:r>
            <a:r>
              <a:rPr lang="en-US" sz="3200" dirty="0">
                <a:cs typeface="Segoe UI"/>
              </a:rPr>
              <a:t>​</a:t>
            </a:r>
            <a:endParaRPr lang="en-US" sz="3200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1710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3B997E-AD9C-407D-8D97-49A0EC05DD18}"/>
              </a:ext>
            </a:extLst>
          </p:cNvPr>
          <p:cNvSpPr txBox="1"/>
          <p:nvPr/>
        </p:nvSpPr>
        <p:spPr>
          <a:xfrm>
            <a:off x="1018761" y="305628"/>
            <a:ext cx="7752521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C2519-D55A-4089-B1CD-4353E863449A}"/>
              </a:ext>
            </a:extLst>
          </p:cNvPr>
          <p:cNvSpPr txBox="1"/>
          <p:nvPr/>
        </p:nvSpPr>
        <p:spPr>
          <a:xfrm>
            <a:off x="136663" y="218661"/>
            <a:ext cx="8522803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/>
              <a:t>Задача защитить юных пользователей от угроз Сети усложняется тем, что согласно</a:t>
            </a:r>
          </a:p>
          <a:p>
            <a:r>
              <a:rPr lang="ru-RU"/>
              <a:t>статистике 69% пользователей используют для входа в нее несколько устройств: ПК, ноутбук, планшет, смартфон... В итоге 10% опрошенных родителей хоть раз замечали ребенка за просмотром нежелательного контента: порносайтов, информации об оружии, наркотиках, насилии и т.д. Пять процентов «предков» обнаруживали опасное общение детей с незнакомцами, которые предлагали встретиться или выясняли, в какое время родителей нет дома. Или сталкивались с кибербуллингом — травлей своих крошек в Сети. Например, девочкам начинали периодически приходить сообщения наподобие: «Ты — толстая уродина, с тобой никто не будет дружить».</a:t>
            </a:r>
          </a:p>
        </p:txBody>
      </p:sp>
      <p:pic>
        <p:nvPicPr>
          <p:cNvPr id="4" name="Рисунок 4" descr="Изображение выглядит как человек, женщина, одежда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95770C4-5246-48CE-B2DF-9CAAC67EA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183" y="3390487"/>
            <a:ext cx="5836754" cy="33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14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E3364-80F0-43B8-956D-A44C02925105}"/>
              </a:ext>
            </a:extLst>
          </p:cNvPr>
          <p:cNvSpPr txBox="1"/>
          <p:nvPr/>
        </p:nvSpPr>
        <p:spPr>
          <a:xfrm>
            <a:off x="323022" y="405020"/>
            <a:ext cx="8038271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/>
              <a:t>Жертвами навязчивых платных сервисов во время компьютерной игры нередко становятся даже взрослые. Что уже говорить о детях. Вот рейтинг самых разорительных историй. Американский добрый дедушка разрешил внуку играть со своим смартфоном, а через месяц обнаружил, что малыш проиграл $46 000. А в Англии дошкольник всего за десять минут установил обновлений к компьютерной игре на 1600 фунтов.</a:t>
            </a:r>
          </a:p>
        </p:txBody>
      </p:sp>
    </p:spTree>
    <p:extLst>
      <p:ext uri="{BB962C8B-B14F-4D97-AF65-F5344CB8AC3E}">
        <p14:creationId xmlns:p14="http://schemas.microsoft.com/office/powerpoint/2010/main" val="2056482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101EA8-98FD-4B2C-A59E-359B9C426875}"/>
              </a:ext>
            </a:extLst>
          </p:cNvPr>
          <p:cNvSpPr txBox="1"/>
          <p:nvPr/>
        </p:nvSpPr>
        <p:spPr>
          <a:xfrm>
            <a:off x="919370" y="1473477"/>
            <a:ext cx="7628282" cy="30469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/>
              <a:t>Впрочем, родителей больше всего волнует не то, что любимое чадо может нечаянно разорить, а то, что ребенок лично подвергается опасностям в Сети. Страхи родителей распределяются следующим образом.</a:t>
            </a:r>
          </a:p>
        </p:txBody>
      </p:sp>
    </p:spTree>
    <p:extLst>
      <p:ext uri="{BB962C8B-B14F-4D97-AF65-F5344CB8AC3E}">
        <p14:creationId xmlns:p14="http://schemas.microsoft.com/office/powerpoint/2010/main" val="2518814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CCB1DD-1837-4C93-9380-AAA9937C5C8C}"/>
              </a:ext>
            </a:extLst>
          </p:cNvPr>
          <p:cNvSpPr txBox="1"/>
          <p:nvPr/>
        </p:nvSpPr>
        <p:spPr>
          <a:xfrm>
            <a:off x="546652" y="280780"/>
            <a:ext cx="7752521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54% опрошенных взрослых боятся, что у их детей разовьется интернет-зависимость и нежелание общаться со сверстниками в реальной жизни.</a:t>
            </a:r>
          </a:p>
        </p:txBody>
      </p:sp>
      <p:pic>
        <p:nvPicPr>
          <p:cNvPr id="3" name="Рисунок 3" descr="Изображение выглядит как человек, ноутбук, внутренни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F100FBC-8C0E-438B-9AAA-9081E4D68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09" y="2222285"/>
            <a:ext cx="3339547" cy="4401256"/>
          </a:xfrm>
          <a:prstGeom prst="rect">
            <a:avLst/>
          </a:prstGeom>
        </p:spPr>
      </p:pic>
      <p:pic>
        <p:nvPicPr>
          <p:cNvPr id="5" name="Рисунок 5" descr="Изображение выглядит как ноутбук, человек, компьютер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A5AACEB-EBA6-47D4-9AB4-29695B9F2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433" y="3092064"/>
            <a:ext cx="4594363" cy="329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5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E52022-4CAB-48B9-B55F-55201B083C0C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41363" y="344488"/>
            <a:ext cx="8402637" cy="68532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ru-RU" sz="3600" dirty="0"/>
              <a:t>Юридический термин "</a:t>
            </a:r>
            <a:r>
              <a:rPr lang="ru-RU" sz="3600" dirty="0" err="1"/>
              <a:t>буллинг</a:t>
            </a:r>
            <a:r>
              <a:rPr lang="ru-RU" sz="3600" dirty="0"/>
              <a:t>" (от англ. </a:t>
            </a:r>
            <a:r>
              <a:rPr lang="ru-RU" sz="3600" dirty="0" err="1"/>
              <a:t>bullying</a:t>
            </a:r>
            <a:r>
              <a:rPr lang="ru-RU" sz="3600" dirty="0"/>
              <a:t>), по данным агентства </a:t>
            </a:r>
            <a:r>
              <a:rPr lang="ru-RU" sz="3600" dirty="0" err="1"/>
              <a:t>Washington</a:t>
            </a:r>
            <a:r>
              <a:rPr lang="ru-RU" sz="3600" dirty="0"/>
              <a:t> </a:t>
            </a:r>
            <a:r>
              <a:rPr lang="ru-RU" sz="3600" dirty="0" err="1"/>
              <a:t>ProFile</a:t>
            </a:r>
            <a:r>
              <a:rPr lang="ru-RU" sz="3600" dirty="0"/>
              <a:t>, появился в США, где им обозначили обширный перечень действий - от угроз до насмешек -которые способны вызвать напугать, унизить и иным образом негативно воздействовать на человека.</a:t>
            </a:r>
            <a:endParaRPr lang="ru-RU" sz="3600" dirty="0">
              <a:solidFill>
                <a:schemeClr val="tx1"/>
              </a:solidFill>
            </a:endParaRPr>
          </a:p>
          <a:p>
            <a:pPr>
              <a:buClr>
                <a:srgbClr val="C3260C"/>
              </a:buClr>
              <a:buSzPct val="129999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850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11CEF-C420-4189-AA33-D9AD3ACCEB7F}"/>
              </a:ext>
            </a:extLst>
          </p:cNvPr>
          <p:cNvSpPr txBox="1"/>
          <p:nvPr/>
        </p:nvSpPr>
        <p:spPr>
          <a:xfrm>
            <a:off x="372718" y="280781"/>
            <a:ext cx="6485282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/>
              <a:t>53% родителей опасаются, что их чада наткнутся в Сети на нежелательный и опасный контент.</a:t>
            </a:r>
          </a:p>
        </p:txBody>
      </p:sp>
      <p:pic>
        <p:nvPicPr>
          <p:cNvPr id="3" name="Рисунок 3" descr="Изображение выглядит как LEGO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05B42D2-9627-4530-B937-8BD62773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43" y="2613991"/>
            <a:ext cx="3498159" cy="3853897"/>
          </a:xfrm>
          <a:prstGeom prst="rect">
            <a:avLst/>
          </a:prstGeom>
        </p:spPr>
      </p:pic>
      <p:pic>
        <p:nvPicPr>
          <p:cNvPr id="5" name="Рисунок 5" descr="Изображение выглядит как внутренний, человек, стена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BD6393E-0C35-453F-A484-82ED2C890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587" y="3198561"/>
            <a:ext cx="4656482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62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13F0EF-9A84-4B74-AF1B-A025BAF69029}"/>
              </a:ext>
            </a:extLst>
          </p:cNvPr>
          <p:cNvSpPr txBox="1"/>
          <p:nvPr/>
        </p:nvSpPr>
        <p:spPr>
          <a:xfrm>
            <a:off x="646044" y="293205"/>
            <a:ext cx="8224629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/>
              <a:t>50% родителей полагают, что блуждание по Сети может негативно отразиться на здоровье детей: приведет к потере зрения или ожирению.</a:t>
            </a:r>
          </a:p>
        </p:txBody>
      </p:sp>
      <p:pic>
        <p:nvPicPr>
          <p:cNvPr id="3" name="Рисунок 3" descr="Изображение выглядит как человек, держит, внутренний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6FB276E-45B0-401E-9D9D-8FA18749B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4" y="2184659"/>
            <a:ext cx="4581939" cy="3122301"/>
          </a:xfrm>
          <a:prstGeom prst="rect">
            <a:avLst/>
          </a:prstGeom>
        </p:spPr>
      </p:pic>
      <p:pic>
        <p:nvPicPr>
          <p:cNvPr id="5" name="Рисунок 5" descr="Изображение выглядит как внутренний, человек, стол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3E0B3B9-4A8E-4BAD-A63F-A3CDF7AA2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596" y="3071235"/>
            <a:ext cx="4035286" cy="31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54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0AC437-5CAE-444F-871D-9944392859F1}"/>
              </a:ext>
            </a:extLst>
          </p:cNvPr>
          <p:cNvSpPr txBox="1"/>
          <p:nvPr/>
        </p:nvSpPr>
        <p:spPr>
          <a:xfrm>
            <a:off x="472110" y="504411"/>
            <a:ext cx="8025846" cy="26776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/>
              <a:t>44% респондентов обеспокоены общением своих чад в Сети с подозрительными незнакомцами, а 36% боятся, что это виртуальное знакомство может привести к реальному знакомству со всеми вытекающими рисками.</a:t>
            </a:r>
          </a:p>
        </p:txBody>
      </p:sp>
      <p:pic>
        <p:nvPicPr>
          <p:cNvPr id="3" name="Рисунок 3" descr="Изображение выглядит как человек, ноутбук, внутренний, компьюте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5082019-8488-4B4D-B459-75CC81FF5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052" y="3177540"/>
            <a:ext cx="5551003" cy="332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47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7788905-E095-4256-ACC9-C7A696A60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05338" y="152735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Источники: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B3EB6-0F5A-48D3-AF15-5581204E5E9C}"/>
              </a:ext>
            </a:extLst>
          </p:cNvPr>
          <p:cNvSpPr txBox="1"/>
          <p:nvPr/>
        </p:nvSpPr>
        <p:spPr>
          <a:xfrm>
            <a:off x="175147" y="1670714"/>
            <a:ext cx="7861109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dirty="0"/>
              <a:t>http://hitech.newsru.com/article/12Feb2010/cyberbullies</a:t>
            </a:r>
            <a:endParaRPr lang="ru-RU"/>
          </a:p>
          <a:p>
            <a:pPr marL="285750" indent="-285750">
              <a:buFont typeface="Arial"/>
              <a:buChar char="•"/>
            </a:pPr>
            <a:r>
              <a:rPr lang="ru-RU" dirty="0"/>
              <a:t>https://www.kommersant.ru/doc/3557397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https://rg.ru/2018/03/22/kak-travlia-i-nasilie-prevratilis-v-novyj-narkotik-dlia-podrostkov.html </a:t>
            </a:r>
          </a:p>
          <a:p>
            <a:pPr marL="285750" indent="-285750">
              <a:buFont typeface="Arial"/>
              <a:buChar char="•"/>
            </a:pPr>
            <a:r>
              <a:rPr lang="ru-RU" dirty="0"/>
              <a:t>Картинки взяты с простора интернета </a:t>
            </a:r>
          </a:p>
        </p:txBody>
      </p:sp>
    </p:spTree>
    <p:extLst>
      <p:ext uri="{BB962C8B-B14F-4D97-AF65-F5344CB8AC3E}">
        <p14:creationId xmlns:p14="http://schemas.microsoft.com/office/powerpoint/2010/main" val="1723046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7059F7F-FA09-4BAA-A2CE-007862D8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10" y="2108915"/>
            <a:ext cx="7399615" cy="190499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Спасибо за внимание!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4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C71E14-09CC-4193-8CDB-C04B3BC09A0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98782" y="247304"/>
            <a:ext cx="9004382" cy="34375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2800" dirty="0"/>
              <a:t>Исследование компании </a:t>
            </a:r>
            <a:r>
              <a:rPr lang="ru-RU" sz="2800" err="1"/>
              <a:t>Harris</a:t>
            </a:r>
            <a:r>
              <a:rPr lang="ru-RU" sz="2800" dirty="0"/>
              <a:t> </a:t>
            </a:r>
            <a:r>
              <a:rPr lang="ru-RU" sz="2800" err="1"/>
              <a:t>Interactive</a:t>
            </a:r>
            <a:r>
              <a:rPr lang="ru-RU" sz="2800" dirty="0"/>
              <a:t> в 2007 году показало, что 43% американских подростков в возрасте 13-17-ти лет сталкивались с </a:t>
            </a:r>
            <a:r>
              <a:rPr lang="ru-RU" sz="2800" err="1"/>
              <a:t>кибербуллингом</a:t>
            </a:r>
            <a:r>
              <a:rPr lang="ru-RU" sz="2800" dirty="0"/>
              <a:t>. Наиболее часто от подобных упражнений страдают девушки. В Великобритании от 11 до 34% детей, в зависимости от возраста, становятся жертвами </a:t>
            </a:r>
            <a:r>
              <a:rPr lang="ru-RU" sz="2800" err="1"/>
              <a:t>кибербуллинга</a:t>
            </a:r>
            <a:r>
              <a:rPr lang="ru-RU" sz="2800" dirty="0"/>
              <a:t> - т.е. каждый десятый или даже каждый третий ребенок подвергался запугиванию и преследованию с применением цифровых технологий.</a:t>
            </a:r>
            <a:endParaRPr lang="ru-RU" sz="2800"/>
          </a:p>
        </p:txBody>
      </p:sp>
      <p:pic>
        <p:nvPicPr>
          <p:cNvPr id="4" name="Рисунок 4" descr="Изображение выглядит как человек, внешний, земля, девоч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A4A4D73-70BB-4C0E-82CA-68BB208BD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085" y="3595481"/>
            <a:ext cx="5227982" cy="315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2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7C6D53-4ABD-497B-8D2B-3C441BB32215}"/>
              </a:ext>
            </a:extLst>
          </p:cNvPr>
          <p:cNvSpPr txBox="1"/>
          <p:nvPr/>
        </p:nvSpPr>
        <p:spPr>
          <a:xfrm>
            <a:off x="447261" y="355324"/>
            <a:ext cx="8274326" cy="304698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/>
              <a:t>Большей частью их оскорбляют, пересылая на сотовый телефон двусмысленные изображения и фотографии, либо просто обзывают и клевещут на них. По неизвестным причинам </a:t>
            </a:r>
            <a:r>
              <a:rPr lang="ru-RU" sz="2400" dirty="0" err="1"/>
              <a:t>кибербуллинг</a:t>
            </a:r>
            <a:r>
              <a:rPr lang="ru-RU" sz="2400" dirty="0"/>
              <a:t> наиболее распространен в среде 15-летних подростков - 54% из них заявили, что на протяжении последнего года они хотя бы раз сталкивались с подобным. 17-летние юноши и девушки в два раза реже сообщали об этой проблеме.</a:t>
            </a:r>
          </a:p>
        </p:txBody>
      </p:sp>
      <p:pic>
        <p:nvPicPr>
          <p:cNvPr id="5" name="Рисунок 5" descr="Изображение выглядит как человек, внутренний, мужчина, ноутбу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CEDB3C6-90E5-40C0-96CB-07F76C57E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216" y="3404152"/>
            <a:ext cx="4544666" cy="33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7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A5CDD-6B97-4738-940E-1278FCE89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04" y="172885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b="0" dirty="0"/>
              <a:t>Преследования: технологии и</a:t>
            </a:r>
            <a:br>
              <a:rPr lang="ru-RU" sz="3200" b="0" dirty="0"/>
            </a:br>
            <a:r>
              <a:rPr lang="ru-RU" sz="3200" b="0" dirty="0"/>
              <a:t> сервисы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8CC39-F9B6-400D-97D8-509A63190C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4239" y="1700585"/>
            <a:ext cx="8910430" cy="1660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ru-RU" b="1" dirty="0"/>
              <a:t>Мобильная связь.</a:t>
            </a:r>
            <a:r>
              <a:rPr lang="ru-RU" dirty="0"/>
              <a:t> Телефон может быть использован как для фиксации фото- и видеоизображений с целью дискредитации жертвы, так и для доставки объекту преследования текстовых и мультимедийных сообщений.</a:t>
            </a:r>
            <a:endParaRPr lang="ru-RU"/>
          </a:p>
        </p:txBody>
      </p:sp>
      <p:pic>
        <p:nvPicPr>
          <p:cNvPr id="4" name="Рисунок 4" descr="Изображение выглядит как человек, стена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924ACC8-5EB9-4F97-BC47-D7868085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770" y="3183007"/>
            <a:ext cx="4557091" cy="342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0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28210E-BBDB-4D94-A360-51130D6AC7D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11207" y="371613"/>
            <a:ext cx="8636000" cy="225673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ru-RU" sz="3200" b="1" dirty="0"/>
              <a:t>Сервисы мгновенных сообщений.</a:t>
            </a:r>
            <a:endParaRPr lang="ru-RU" sz="3200" dirty="0"/>
          </a:p>
          <a:p>
            <a:pPr>
              <a:buNone/>
            </a:pPr>
            <a:endParaRPr lang="ru-RU" sz="2800" b="1" dirty="0"/>
          </a:p>
          <a:p>
            <a:pPr>
              <a:buNone/>
            </a:pPr>
            <a:r>
              <a:rPr lang="ru-RU" sz="2800" dirty="0"/>
              <a:t>Такие популярные сервисы, как ICQ, также могут быть использованы</a:t>
            </a:r>
            <a:endParaRPr lang="ru-RU" sz="280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sz="2800" dirty="0"/>
              <a:t>для отправки сообщений жертве. Кроме того, аккаунт самой жертвы может быть взломан и использован для рассылки дискредитирующих сообщений друзьям и родственникам.</a:t>
            </a:r>
            <a:endParaRPr lang="ru-RU" sz="2800">
              <a:solidFill>
                <a:schemeClr val="tx1"/>
              </a:solidFill>
            </a:endParaRPr>
          </a:p>
        </p:txBody>
      </p:sp>
      <p:pic>
        <p:nvPicPr>
          <p:cNvPr id="6" name="Рисунок 6" descr="Изображение выглядит как электрони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060D1EF-114A-481C-AB3F-921DFD353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2628833"/>
            <a:ext cx="3476210" cy="199790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5EB3586-6EEB-4BE9-8099-CFD2A142C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246" y="2551463"/>
            <a:ext cx="3339547" cy="1991130"/>
          </a:xfrm>
          <a:prstGeom prst="rect">
            <a:avLst/>
          </a:prstGeom>
        </p:spPr>
      </p:pic>
      <p:pic>
        <p:nvPicPr>
          <p:cNvPr id="10" name="Рисунок 10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BD7D03E-43B9-45C5-93B6-97F71F2D6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871" y="4704109"/>
            <a:ext cx="2876964" cy="21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7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401A2B-D461-4370-B231-865AF030703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57602" y="234467"/>
            <a:ext cx="8339137" cy="245530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" indent="0">
              <a:buNone/>
            </a:pPr>
            <a:r>
              <a:rPr lang="ru-RU" sz="3200" b="1" dirty="0"/>
              <a:t>Чаты и форумы.</a:t>
            </a:r>
            <a:r>
              <a:rPr lang="ru-RU" sz="3200" dirty="0"/>
              <a:t> </a:t>
            </a:r>
            <a:endParaRPr lang="ru-RU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sz="2800" dirty="0"/>
              <a:t>Могут быть использованы для рассылки агрессивных сообщений, а также для раскрытия анонимности владельца одного из аккаунтов - выбранной жертвы. На страницах форума для всеобщего обсуждения может быть выложена конфиденциальная, личная информация.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4BEC8E4-ADCE-411E-B31E-8DE02D4F7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39" y="2549795"/>
            <a:ext cx="6060384" cy="42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21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8EF8CB-F2BB-4A66-8A22-CCC38CCD302F}"/>
              </a:ext>
            </a:extLst>
          </p:cNvPr>
          <p:cNvSpPr txBox="1"/>
          <p:nvPr/>
        </p:nvSpPr>
        <p:spPr>
          <a:xfrm>
            <a:off x="484533" y="218661"/>
            <a:ext cx="8150086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Электронная почта </a:t>
            </a:r>
            <a:r>
              <a:rPr lang="ru-RU" sz="2400" dirty="0"/>
              <a:t>при </a:t>
            </a:r>
            <a:r>
              <a:rPr lang="ru-RU" sz="2400" dirty="0" err="1"/>
              <a:t>кибербуллинге</a:t>
            </a:r>
            <a:r>
              <a:rPr lang="ru-RU" sz="2400" dirty="0"/>
              <a:t> используется для отправки жертве запугивающих сообщений, в том числе содержащих фото и видео, а также писем, содержащих вирусы. Могут быть опубликованы также личные письма жертвы, не предназначенные для широкой огласки.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CC67D111-1CDF-4B72-B273-ACB9D564C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94" y="3840160"/>
            <a:ext cx="3811657" cy="2892430"/>
          </a:xfrm>
          <a:prstGeom prst="rect">
            <a:avLst/>
          </a:prstGeom>
        </p:spPr>
      </p:pic>
      <p:pic>
        <p:nvPicPr>
          <p:cNvPr id="5" name="Рисунок 5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E3D9D44-8359-4B52-A72A-96F4572EA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195" y="2724413"/>
            <a:ext cx="4731026" cy="312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3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BB4350-62BA-4FD8-A32E-99B904A59352}"/>
              </a:ext>
            </a:extLst>
          </p:cNvPr>
          <p:cNvSpPr txBox="1"/>
          <p:nvPr/>
        </p:nvSpPr>
        <p:spPr>
          <a:xfrm>
            <a:off x="397565" y="491987"/>
            <a:ext cx="8212206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Веб-камеры</a:t>
            </a:r>
            <a:r>
              <a:rPr lang="ru-RU" sz="2400" dirty="0"/>
              <a:t>.</a:t>
            </a:r>
            <a:endParaRPr lang="ru-RU" dirty="0"/>
          </a:p>
          <a:p>
            <a:endParaRPr lang="ru-RU" sz="2400" dirty="0"/>
          </a:p>
          <a:p>
            <a:r>
              <a:rPr lang="ru-RU" sz="2400" dirty="0"/>
              <a:t> Используются для видеосвязи с провоцированием жертвы, с последующей публикацией видеозаписи.</a:t>
            </a:r>
            <a:endParaRPr lang="ru-RU" dirty="0"/>
          </a:p>
        </p:txBody>
      </p:sp>
      <p:pic>
        <p:nvPicPr>
          <p:cNvPr id="3" name="Рисунок 3" descr="Изображение выглядит как внутренний, электроника, стена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077A3C8-6667-4121-AECC-357577315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13941"/>
            <a:ext cx="5016776" cy="3771899"/>
          </a:xfrm>
          <a:prstGeom prst="rect">
            <a:avLst/>
          </a:prstGeom>
        </p:spPr>
      </p:pic>
      <p:pic>
        <p:nvPicPr>
          <p:cNvPr id="5" name="Рисунок 5" descr="Изображение выглядит как черный, сид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528B209C-0EA0-4688-B465-A54E7C94F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823" y="2692147"/>
            <a:ext cx="3650145" cy="315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21747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0</Words>
  <Application>Microsoft Office PowerPoint</Application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Slipstream</vt:lpstr>
      <vt:lpstr>Буллинг</vt:lpstr>
      <vt:lpstr>Презентация PowerPoint</vt:lpstr>
      <vt:lpstr>Презентация PowerPoint</vt:lpstr>
      <vt:lpstr>Презентация PowerPoint</vt:lpstr>
      <vt:lpstr>Преследования: технологии и  сервисы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5</cp:revision>
  <dcterms:created xsi:type="dcterms:W3CDTF">2014-09-16T21:39:42Z</dcterms:created>
  <dcterms:modified xsi:type="dcterms:W3CDTF">2018-04-24T04:52:46Z</dcterms:modified>
</cp:coreProperties>
</file>