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8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8" r:id="rId23"/>
    <p:sldId id="279" r:id="rId24"/>
    <p:sldId id="276" r:id="rId25"/>
    <p:sldId id="277" r:id="rId26"/>
    <p:sldId id="274" r:id="rId27"/>
    <p:sldId id="280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79" autoAdjust="0"/>
  </p:normalViewPr>
  <p:slideViewPr>
    <p:cSldViewPr>
      <p:cViewPr>
        <p:scale>
          <a:sx n="57" d="100"/>
          <a:sy n="57" d="100"/>
        </p:scale>
        <p:origin x="-166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7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5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E4E4-1FB3-4D3F-A646-60B9E09E1F38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B75DC-C952-4712-BDD9-F5F808B2C14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E4E4-1FB3-4D3F-A646-60B9E09E1F38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75DC-C952-4712-BDD9-F5F808B2C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E4E4-1FB3-4D3F-A646-60B9E09E1F38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75DC-C952-4712-BDD9-F5F808B2C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74E4E4-1FB3-4D3F-A646-60B9E09E1F38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5CB75DC-C952-4712-BDD9-F5F808B2C14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E4E4-1FB3-4D3F-A646-60B9E09E1F38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75DC-C952-4712-BDD9-F5F808B2C1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3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E4E4-1FB3-4D3F-A646-60B9E09E1F38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75DC-C952-4712-BDD9-F5F808B2C1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75DC-C952-4712-BDD9-F5F808B2C1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E4E4-1FB3-4D3F-A646-60B9E09E1F38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E4E4-1FB3-4D3F-A646-60B9E09E1F38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75DC-C952-4712-BDD9-F5F808B2C1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E4E4-1FB3-4D3F-A646-60B9E09E1F38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75DC-C952-4712-BDD9-F5F808B2C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74E4E4-1FB3-4D3F-A646-60B9E09E1F38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CB75DC-C952-4712-BDD9-F5F808B2C1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E4E4-1FB3-4D3F-A646-60B9E09E1F38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B75DC-C952-4712-BDD9-F5F808B2C1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74E4E4-1FB3-4D3F-A646-60B9E09E1F38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5CB75DC-C952-4712-BDD9-F5F808B2C14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nogivnorme.ru/wp-content/uploads/2018/04/razlichnye-metodiki-ustraneniya-patologii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nogivnorme.ru/wp-content/uploads/2018/04/lechenie-konservativnogo-tipa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nogivnorme.ru/wp-content/uploads/2018/04/narodnye-metody-lechenie-patologij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nogivnorme.ru/bolezni/artroz/lechenie-artrozov/chem-lechit-artrity-i-artrozy.html" TargetMode="External"/><Relationship Id="rId2" Type="http://schemas.openxmlformats.org/officeDocument/2006/relationships/hyperlink" Target="http://www.evdokimenko.ru/artros-artrit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717032"/>
            <a:ext cx="6480720" cy="2753532"/>
          </a:xfrm>
        </p:spPr>
        <p:txBody>
          <a:bodyPr/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Студентка группы МСБ 9-3</a:t>
            </a:r>
          </a:p>
          <a:p>
            <a:r>
              <a:rPr lang="ru-RU" dirty="0" smtClean="0"/>
              <a:t>Прохорова Екатерина</a:t>
            </a:r>
          </a:p>
          <a:p>
            <a:r>
              <a:rPr lang="ru-RU" dirty="0" smtClean="0"/>
              <a:t>Преподаватель:</a:t>
            </a:r>
          </a:p>
          <a:p>
            <a:r>
              <a:rPr lang="ru-RU" dirty="0" smtClean="0"/>
              <a:t>К.м.н Попов И.А</a:t>
            </a:r>
          </a:p>
          <a:p>
            <a:endParaRPr lang="ru-RU" dirty="0" smtClean="0"/>
          </a:p>
          <a:p>
            <a:pPr algn="l"/>
            <a:r>
              <a:rPr lang="ru-RU" dirty="0" smtClean="0"/>
              <a:t>Тула</a:t>
            </a:r>
            <a:r>
              <a:rPr lang="ru-RU" dirty="0" smtClean="0"/>
              <a:t>. 2018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60648"/>
            <a:ext cx="8305800" cy="3154284"/>
          </a:xfrm>
        </p:spPr>
        <p:txBody>
          <a:bodyPr/>
          <a:lstStyle/>
          <a:p>
            <a:r>
              <a:rPr lang="ru-RU" sz="2800" dirty="0" smtClean="0"/>
              <a:t>Министерство здравоохранения тульской области государственное профессиональное образовательное учреждение</a:t>
            </a:r>
            <a:br>
              <a:rPr lang="ru-RU" sz="2800" dirty="0" smtClean="0"/>
            </a:br>
            <a:r>
              <a:rPr lang="ru-RU" sz="2800" dirty="0" smtClean="0"/>
              <a:t> «Тульский областной медицинский колледж</a:t>
            </a:r>
            <a:r>
              <a:rPr lang="ru-RU" sz="2800" dirty="0" smtClean="0"/>
              <a:t>»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b="1" dirty="0" smtClean="0"/>
              <a:t>АРТРОЗ И АРТРИТ.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6984776" cy="5116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ru-RU" dirty="0" smtClean="0"/>
              <a:t>Артроз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5661248"/>
          </a:xfrm>
        </p:spPr>
        <p:txBody>
          <a:bodyPr>
            <a:normAutofit/>
          </a:bodyPr>
          <a:lstStyle/>
          <a:p>
            <a:pPr marL="0" indent="441325">
              <a:buNone/>
            </a:pPr>
            <a:r>
              <a:rPr lang="ru-RU" dirty="0" smtClean="0"/>
              <a:t>Это воспалительный процесс, поражающий суставные структуры. Основными признаками артрита являются:</a:t>
            </a:r>
          </a:p>
          <a:p>
            <a:pPr lvl="0"/>
            <a:r>
              <a:rPr lang="ru-RU" dirty="0" smtClean="0"/>
              <a:t>Отек и покраснение кожи над суставом;</a:t>
            </a:r>
          </a:p>
          <a:p>
            <a:pPr lvl="0"/>
            <a:r>
              <a:rPr lang="ru-RU" dirty="0" smtClean="0"/>
              <a:t>Болевой синдром – боли возникают при движениях, при ощупывании конечности;</a:t>
            </a:r>
          </a:p>
          <a:p>
            <a:pPr lvl="0"/>
            <a:r>
              <a:rPr lang="ru-RU" dirty="0" smtClean="0"/>
              <a:t>Ограничение объема движений.</a:t>
            </a:r>
          </a:p>
          <a:p>
            <a:pPr marL="0" indent="441325">
              <a:buNone/>
            </a:pPr>
            <a:r>
              <a:rPr lang="ru-RU" dirty="0" smtClean="0"/>
              <a:t>У некоторых пациентов наблюдается общая воспалительная симптоматика в виде недомогания, умеренного повышения температуры, слабости.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56320"/>
          </a:xfrm>
        </p:spPr>
        <p:txBody>
          <a:bodyPr/>
          <a:lstStyle/>
          <a:p>
            <a:r>
              <a:rPr lang="ru-RU" dirty="0" smtClean="0"/>
              <a:t>Основные симптомы артрита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524000"/>
            <a:ext cx="4608512" cy="4929336"/>
          </a:xfrm>
        </p:spPr>
        <p:txBody>
          <a:bodyPr>
            <a:normAutofit/>
          </a:bodyPr>
          <a:lstStyle/>
          <a:p>
            <a:pPr marL="0" indent="365125">
              <a:buNone/>
            </a:pPr>
            <a:r>
              <a:rPr lang="ru-RU" dirty="0" smtClean="0"/>
              <a:t>Интересно!</a:t>
            </a:r>
          </a:p>
          <a:p>
            <a:pPr marL="0" indent="266700">
              <a:buNone/>
            </a:pPr>
            <a:r>
              <a:rPr lang="ru-RU" dirty="0" smtClean="0"/>
              <a:t>Заболевание может протекать остро и завершаться через 3-4 недели, либо приобретать хроническую форму с периодами ремиссии и обострения. Последний вариант наиболее характерен для ревматоидного артрита.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симптомы артрита</a:t>
            </a:r>
            <a:endParaRPr lang="ru-RU" dirty="0"/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 cstate="print"/>
          <a:srcRect l="3180" t="3235" r="3339" b="5031"/>
          <a:stretch>
            <a:fillRect/>
          </a:stretch>
        </p:blipFill>
        <p:spPr>
          <a:xfrm>
            <a:off x="4860032" y="1412776"/>
            <a:ext cx="3532267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96944" cy="1044352"/>
          </a:xfrm>
        </p:spPr>
        <p:txBody>
          <a:bodyPr>
            <a:normAutofit/>
          </a:bodyPr>
          <a:lstStyle/>
          <a:p>
            <a:r>
              <a:rPr lang="ru-RU" dirty="0" smtClean="0"/>
              <a:t>Методы лечения артрита и артроза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772816"/>
            <a:ext cx="7920880" cy="4320480"/>
          </a:xfrm>
        </p:spPr>
        <p:txBody>
          <a:bodyPr/>
          <a:lstStyle/>
          <a:p>
            <a:pPr marL="0" indent="531813">
              <a:buNone/>
            </a:pPr>
            <a:r>
              <a:rPr lang="ru-RU" sz="2700" dirty="0" smtClean="0"/>
              <a:t>Как лечить артрит и артроз ног – врачи придерживаются комплексного подхода к лечению этих заболеваний. Наиболее оптимальным вариантом является сочетание медикаментозных и немедикаментозных методов, а при их неэффективности показано хирургическое вмешательство.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28328"/>
          </a:xfrm>
        </p:spPr>
        <p:txBody>
          <a:bodyPr>
            <a:normAutofit/>
          </a:bodyPr>
          <a:lstStyle/>
          <a:p>
            <a:r>
              <a:rPr lang="ru-RU" dirty="0" smtClean="0"/>
              <a:t>Методы лечения артрита и артроза</a:t>
            </a:r>
            <a:endParaRPr lang="ru-RU" dirty="0"/>
          </a:p>
        </p:txBody>
      </p:sp>
      <p:pic>
        <p:nvPicPr>
          <p:cNvPr id="4" name="Содержимое 3" descr="Различные методики устранения патологии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041" t="2853" r="2122" b="1579"/>
          <a:stretch>
            <a:fillRect/>
          </a:stretch>
        </p:blipFill>
        <p:spPr bwMode="auto">
          <a:xfrm>
            <a:off x="827584" y="1196752"/>
            <a:ext cx="7488832" cy="5211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435280" cy="4572000"/>
          </a:xfrm>
        </p:spPr>
        <p:txBody>
          <a:bodyPr/>
          <a:lstStyle/>
          <a:p>
            <a:pPr algn="ctr">
              <a:buNone/>
            </a:pPr>
            <a:r>
              <a:rPr lang="ru-RU" sz="2700" b="1" dirty="0" smtClean="0"/>
              <a:t>Немедикаментозные </a:t>
            </a:r>
            <a:r>
              <a:rPr lang="ru-RU" sz="2700" b="1" dirty="0" smtClean="0"/>
              <a:t>методы</a:t>
            </a:r>
          </a:p>
          <a:p>
            <a:pPr>
              <a:buNone/>
            </a:pPr>
            <a:endParaRPr lang="ru-RU" sz="2700" dirty="0" smtClean="0"/>
          </a:p>
          <a:p>
            <a:pPr>
              <a:buNone/>
            </a:pPr>
            <a:r>
              <a:rPr lang="ru-RU" sz="2700" dirty="0" smtClean="0"/>
              <a:t>Лечение артрита и артроза немедикаментозными методами </a:t>
            </a:r>
            <a:r>
              <a:rPr lang="ru-RU" sz="2700" i="1" dirty="0" smtClean="0"/>
              <a:t>подразумевает следующее:</a:t>
            </a:r>
          </a:p>
          <a:p>
            <a:pPr lvl="0"/>
            <a:r>
              <a:rPr lang="ru-RU" sz="2700" dirty="0" smtClean="0"/>
              <a:t>Соблюдение </a:t>
            </a:r>
            <a:r>
              <a:rPr lang="ru-RU" sz="2700" dirty="0" smtClean="0"/>
              <a:t>диеты;</a:t>
            </a:r>
          </a:p>
          <a:p>
            <a:pPr lvl="0"/>
            <a:r>
              <a:rPr lang="ru-RU" sz="2700" dirty="0" smtClean="0"/>
              <a:t>Использование физиопроцедур;</a:t>
            </a:r>
          </a:p>
          <a:p>
            <a:pPr lvl="0"/>
            <a:r>
              <a:rPr lang="ru-RU" sz="2700" dirty="0" smtClean="0"/>
              <a:t>Использование массажа и лечебной гимнастики.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Методы лечения артрита и артроза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5949280"/>
          </a:xfrm>
        </p:spPr>
        <p:txBody>
          <a:bodyPr>
            <a:normAutofit fontScale="92500" lnSpcReduction="10000"/>
          </a:bodyPr>
          <a:lstStyle/>
          <a:p>
            <a:pPr marL="0" indent="182563">
              <a:buNone/>
            </a:pPr>
            <a:r>
              <a:rPr lang="ru-RU" sz="2800" b="1" dirty="0" smtClean="0"/>
              <a:t>Цель </a:t>
            </a:r>
            <a:r>
              <a:rPr lang="ru-RU" sz="2800" b="1" dirty="0" smtClean="0"/>
              <a:t>лечебной диеты </a:t>
            </a:r>
            <a:r>
              <a:rPr lang="ru-RU" sz="2800" dirty="0" smtClean="0"/>
              <a:t>при заболеваниях суставов – избавиться от лишнего </a:t>
            </a:r>
            <a:r>
              <a:rPr lang="ru-RU" sz="2800" dirty="0" smtClean="0"/>
              <a:t> веса </a:t>
            </a:r>
            <a:r>
              <a:rPr lang="ru-RU" sz="2800" dirty="0" smtClean="0"/>
              <a:t>и обеспечить потребность организма в питательных </a:t>
            </a:r>
            <a:r>
              <a:rPr lang="ru-RU" sz="2800" dirty="0" smtClean="0"/>
              <a:t>вещ-ах</a:t>
            </a:r>
            <a:r>
              <a:rPr lang="ru-RU" sz="2800" dirty="0" smtClean="0"/>
              <a:t>, минералах и витаминах. Здоровое питание отвечает следующим принципам:</a:t>
            </a:r>
          </a:p>
          <a:p>
            <a:pPr marL="0" lvl="0" indent="0"/>
            <a:r>
              <a:rPr lang="ru-RU" sz="2800" dirty="0" smtClean="0"/>
              <a:t>Соотношение физической активности человека и суточной калорийности пищи;</a:t>
            </a:r>
          </a:p>
          <a:p>
            <a:pPr marL="0" lvl="0" indent="0"/>
            <a:r>
              <a:rPr lang="ru-RU" sz="2800" dirty="0" smtClean="0"/>
              <a:t>Исключение продуктов, способствующих набору веса;</a:t>
            </a:r>
          </a:p>
          <a:p>
            <a:pPr marL="0" indent="0"/>
            <a:r>
              <a:rPr lang="ru-RU" sz="2800" dirty="0" smtClean="0"/>
              <a:t>Исключить </a:t>
            </a:r>
            <a:r>
              <a:rPr lang="ru-RU" sz="2800" dirty="0" smtClean="0"/>
              <a:t>из питания следует жирную и жареную пищу, фаст-фуд, различные деликатесы, сладости, сдобную выпечку. В меню должны входить диетические сорта мяса и рыбы, фрукты и овощи, крупяные изделия, натуральные сладости, молочные продукты. Рекомендовано дробное питание – до шести раз в день небольшими порциями.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939336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Методы лечения артрита и артроза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318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Важно!</a:t>
            </a:r>
          </a:p>
          <a:p>
            <a:pPr marL="0" indent="266700">
              <a:buNone/>
            </a:pPr>
            <a:r>
              <a:rPr lang="ru-RU" dirty="0" smtClean="0"/>
              <a:t>Большую часть хрящевой ткани образует вода, которая придает ему упругость и эластичность. Человеку с артрозом необходимо соблюдать достаточный питьевой режим – не менее полутора литров чистой воды в сутки. Это правило актуально только при отсутствии противопоказаний со стороны сердца и почек, склонности к отекам.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900336"/>
          </a:xfrm>
        </p:spPr>
        <p:txBody>
          <a:bodyPr>
            <a:normAutofit/>
          </a:bodyPr>
          <a:lstStyle/>
          <a:p>
            <a:r>
              <a:rPr lang="ru-RU" dirty="0" smtClean="0"/>
              <a:t>Методы лечения артрита и артроза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6021288"/>
          </a:xfrm>
        </p:spPr>
        <p:txBody>
          <a:bodyPr>
            <a:normAutofit lnSpcReduction="10000"/>
          </a:bodyPr>
          <a:lstStyle/>
          <a:p>
            <a:pPr marL="0" indent="182563">
              <a:buNone/>
            </a:pPr>
            <a:r>
              <a:rPr lang="ru-RU" dirty="0" smtClean="0"/>
              <a:t>Физиопроцедуры – действенный метод лечения суставной патологии. При артритах физиолечение применяется обычно в период ремиссии, исключение составляет ревматоидный артрит. </a:t>
            </a:r>
          </a:p>
          <a:p>
            <a:pPr marL="0" indent="182563">
              <a:buNone/>
            </a:pPr>
            <a:r>
              <a:rPr lang="ru-RU" dirty="0" smtClean="0"/>
              <a:t>При артрозах физиолечение проводится курсами 1-2 раза в год, в зависимости от выраженности патологического процесса. Используются такие методики, как:</a:t>
            </a:r>
          </a:p>
          <a:p>
            <a:pPr lvl="0"/>
            <a:r>
              <a:rPr lang="ru-RU" dirty="0" smtClean="0"/>
              <a:t>Электрофорез с лекарственными препаратами;</a:t>
            </a:r>
          </a:p>
          <a:p>
            <a:pPr lvl="0"/>
            <a:r>
              <a:rPr lang="ru-RU" dirty="0" smtClean="0"/>
              <a:t>Импульсные токи;</a:t>
            </a:r>
          </a:p>
          <a:p>
            <a:pPr lvl="0"/>
            <a:r>
              <a:rPr lang="ru-RU" dirty="0" smtClean="0"/>
              <a:t>Аппликации парафина и озокерита;</a:t>
            </a:r>
          </a:p>
          <a:p>
            <a:pPr lvl="0"/>
            <a:r>
              <a:rPr lang="ru-RU" dirty="0" smtClean="0"/>
              <a:t>Магнитотерапия;</a:t>
            </a:r>
          </a:p>
          <a:p>
            <a:pPr lvl="0"/>
            <a:r>
              <a:rPr lang="ru-RU" dirty="0" smtClean="0"/>
              <a:t>УФО;</a:t>
            </a:r>
          </a:p>
          <a:p>
            <a:pPr lvl="0"/>
            <a:r>
              <a:rPr lang="ru-RU" dirty="0" smtClean="0"/>
              <a:t>Лечебные ванны.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363272" cy="900336"/>
          </a:xfrm>
        </p:spPr>
        <p:txBody>
          <a:bodyPr>
            <a:normAutofit/>
          </a:bodyPr>
          <a:lstStyle/>
          <a:p>
            <a:r>
              <a:rPr lang="ru-RU" dirty="0" smtClean="0"/>
              <a:t>Методы лечения артрита и артроза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>
            <a:normAutofit fontScale="92500" lnSpcReduction="10000"/>
          </a:bodyPr>
          <a:lstStyle/>
          <a:p>
            <a:pPr marL="0" indent="266700">
              <a:buNone/>
            </a:pPr>
            <a:r>
              <a:rPr lang="ru-RU" dirty="0" smtClean="0"/>
              <a:t>Физиопроцедуры способствуют улучшению кровообращения в пораженных суставах, уменьшают выраженность воспалительного процесса, улучшают питание хрящевой ткани.</a:t>
            </a:r>
          </a:p>
          <a:p>
            <a:pPr marL="0" indent="266700">
              <a:buNone/>
            </a:pPr>
            <a:r>
              <a:rPr lang="ru-RU" dirty="0" smtClean="0"/>
              <a:t>Для сохранения двигательной функции пораженных суставов проводят лечение массажем и гимнастикой. Массаж показан при артритах в период ремиссии и артрозах на любой стадии. Проводится классический массаж на конечности с больным суставом. Лечение включает 10-15 сеансов, которые повторяют каждые полгода.</a:t>
            </a:r>
          </a:p>
          <a:p>
            <a:pPr marL="0" indent="266700">
              <a:buNone/>
            </a:pPr>
            <a:r>
              <a:rPr lang="ru-RU" dirty="0" smtClean="0"/>
              <a:t>Лечебная гимнастика особенно полезна при </a:t>
            </a:r>
            <a:r>
              <a:rPr lang="ru-RU" dirty="0" smtClean="0"/>
              <a:t>артрозах. Гимнастикой </a:t>
            </a:r>
            <a:r>
              <a:rPr lang="ru-RU" dirty="0" smtClean="0"/>
              <a:t>рекомендуется заниматься ежедневно, а подходящий комплекс упражнений составляет специалист по ЛФК. Заниматься физкультурой можно как в спортзале с инструктором, так и в домашних условиях самостоятельно.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00336"/>
          </a:xfrm>
        </p:spPr>
        <p:txBody>
          <a:bodyPr>
            <a:normAutofit/>
          </a:bodyPr>
          <a:lstStyle/>
          <a:p>
            <a:r>
              <a:rPr lang="ru-RU" dirty="0" smtClean="0"/>
              <a:t>Методы лечения артрита и артроза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такое артроз?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такое артрит?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Отличие артрита от артроза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Основные симптомы </a:t>
            </a:r>
            <a:r>
              <a:rPr lang="ru-RU" dirty="0" smtClean="0"/>
              <a:t>артроза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Основные симптомы </a:t>
            </a:r>
            <a:r>
              <a:rPr lang="ru-RU" dirty="0" smtClean="0"/>
              <a:t>артрита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Методы лечения артрита и </a:t>
            </a:r>
            <a:r>
              <a:rPr lang="ru-RU" dirty="0" smtClean="0"/>
              <a:t>артроза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Профилактика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Литература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Спасибо за </a:t>
            </a:r>
            <a:r>
              <a:rPr lang="ru-RU" dirty="0" err="1" smtClean="0"/>
              <a:t>внимане</a:t>
            </a:r>
            <a:r>
              <a:rPr lang="ru-RU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568952" cy="1044352"/>
          </a:xfrm>
        </p:spPr>
        <p:txBody>
          <a:bodyPr>
            <a:normAutofit/>
          </a:bodyPr>
          <a:lstStyle/>
          <a:p>
            <a:r>
              <a:rPr lang="ru-RU" dirty="0" smtClean="0"/>
              <a:t>Методы лечения артрита и артроза</a:t>
            </a:r>
            <a:endParaRPr lang="ru-RU" dirty="0"/>
          </a:p>
        </p:txBody>
      </p:sp>
      <p:pic>
        <p:nvPicPr>
          <p:cNvPr id="4" name="Содержимое 3" descr="Лечение консервативного типа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273" t="4000" r="1136" b="4000"/>
          <a:stretch>
            <a:fillRect/>
          </a:stretch>
        </p:blipFill>
        <p:spPr bwMode="auto">
          <a:xfrm>
            <a:off x="1115616" y="1196752"/>
            <a:ext cx="6840760" cy="525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Медикаментозное лечение</a:t>
            </a:r>
            <a:endParaRPr lang="ru-RU" dirty="0" smtClean="0"/>
          </a:p>
          <a:p>
            <a:pPr marL="0" indent="182563">
              <a:buNone/>
            </a:pPr>
            <a:r>
              <a:rPr lang="ru-RU" dirty="0" smtClean="0"/>
              <a:t>Выбор лекарственных препаратов в первую очередь зависит от причины патологии. Рассмотрим все группы лекарств, применяющихся при данных заболеваниях:</a:t>
            </a:r>
          </a:p>
          <a:p>
            <a:pPr lvl="0"/>
            <a:r>
              <a:rPr lang="ru-RU" dirty="0" smtClean="0"/>
              <a:t>Антибиотики. Показаны при артритах воспалительного происхождения. Назначают средства широкого спектра действия – </a:t>
            </a:r>
            <a:r>
              <a:rPr lang="ru-RU" dirty="0" err="1" smtClean="0"/>
              <a:t>Цефтриаксон</a:t>
            </a:r>
            <a:r>
              <a:rPr lang="ru-RU" dirty="0" smtClean="0"/>
              <a:t>, </a:t>
            </a:r>
            <a:r>
              <a:rPr lang="ru-RU" dirty="0" err="1" smtClean="0"/>
              <a:t>Рапиклав</a:t>
            </a:r>
            <a:r>
              <a:rPr lang="ru-RU" dirty="0" smtClean="0"/>
              <a:t>, </a:t>
            </a:r>
            <a:r>
              <a:rPr lang="ru-RU" dirty="0" err="1" smtClean="0"/>
              <a:t>Флемоксин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НПВС. Данные средства от артрита и артроза применяются чаще всего. Они обладают противовоспалительным </a:t>
            </a:r>
            <a:r>
              <a:rPr lang="ru-RU" dirty="0" smtClean="0"/>
              <a:t>эффектом. </a:t>
            </a:r>
            <a:r>
              <a:rPr lang="ru-RU" dirty="0" smtClean="0"/>
              <a:t>При артрите лечение проводится коротким </a:t>
            </a:r>
            <a:r>
              <a:rPr lang="ru-RU" dirty="0" smtClean="0"/>
              <a:t>курсом. </a:t>
            </a:r>
            <a:r>
              <a:rPr lang="ru-RU" dirty="0" smtClean="0"/>
              <a:t>Пациенты с артрозом принимают эти средства длительно, иногда по несколько лет. Используются такие средства, как </a:t>
            </a:r>
            <a:r>
              <a:rPr lang="ru-RU" dirty="0" err="1" smtClean="0"/>
              <a:t>Нимика</a:t>
            </a:r>
            <a:r>
              <a:rPr lang="ru-RU" dirty="0" smtClean="0"/>
              <a:t>, </a:t>
            </a:r>
            <a:r>
              <a:rPr lang="ru-RU" dirty="0" err="1" smtClean="0"/>
              <a:t>Диклофенак</a:t>
            </a:r>
            <a:r>
              <a:rPr lang="ru-RU" dirty="0" smtClean="0"/>
              <a:t>, </a:t>
            </a:r>
            <a:r>
              <a:rPr lang="ru-RU" dirty="0" smtClean="0"/>
              <a:t>Ибупрофен.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972344"/>
          </a:xfrm>
        </p:spPr>
        <p:txBody>
          <a:bodyPr>
            <a:normAutofit/>
          </a:bodyPr>
          <a:lstStyle/>
          <a:p>
            <a:r>
              <a:rPr lang="ru-RU" dirty="0" smtClean="0"/>
              <a:t>Методы лечения артрита и артроза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3528392"/>
          </a:xfrm>
        </p:spPr>
        <p:txBody>
          <a:bodyPr>
            <a:normAutofit/>
          </a:bodyPr>
          <a:lstStyle/>
          <a:p>
            <a:pPr lvl="0"/>
            <a:r>
              <a:rPr lang="ru-RU" dirty="0" err="1" smtClean="0"/>
              <a:t>Хондропротекторы</a:t>
            </a:r>
            <a:r>
              <a:rPr lang="ru-RU" dirty="0" smtClean="0"/>
              <a:t> – </a:t>
            </a:r>
            <a:r>
              <a:rPr lang="ru-RU" dirty="0" err="1" smtClean="0"/>
              <a:t>Артра</a:t>
            </a:r>
            <a:r>
              <a:rPr lang="ru-RU" dirty="0" smtClean="0"/>
              <a:t>, </a:t>
            </a:r>
            <a:r>
              <a:rPr lang="ru-RU" dirty="0" err="1" smtClean="0"/>
              <a:t>Терафлекс</a:t>
            </a:r>
            <a:r>
              <a:rPr lang="ru-RU" dirty="0" smtClean="0"/>
              <a:t>, </a:t>
            </a:r>
            <a:r>
              <a:rPr lang="ru-RU" dirty="0" err="1" smtClean="0"/>
              <a:t>Протекта</a:t>
            </a:r>
            <a:r>
              <a:rPr lang="ru-RU" dirty="0" smtClean="0"/>
              <a:t>. Показаны в основном при артрозах, так как обладают способностью восстанавливать хрящевую ткань и защищать ее от дальнейшего повреждения. </a:t>
            </a:r>
          </a:p>
          <a:p>
            <a:pPr lvl="0"/>
            <a:r>
              <a:rPr lang="ru-RU" dirty="0" smtClean="0"/>
              <a:t>Витаминно-минеральные комплексы. Такие препараты, как </a:t>
            </a:r>
            <a:r>
              <a:rPr lang="ru-RU" dirty="0" err="1" smtClean="0"/>
              <a:t>Компливит</a:t>
            </a:r>
            <a:r>
              <a:rPr lang="ru-RU" dirty="0" smtClean="0"/>
              <a:t>, </a:t>
            </a:r>
            <a:r>
              <a:rPr lang="ru-RU" dirty="0" err="1" smtClean="0"/>
              <a:t>Витрум</a:t>
            </a:r>
            <a:r>
              <a:rPr lang="ru-RU" dirty="0" smtClean="0"/>
              <a:t>, </a:t>
            </a:r>
            <a:r>
              <a:rPr lang="ru-RU" dirty="0" err="1" smtClean="0"/>
              <a:t>Центрум</a:t>
            </a:r>
            <a:r>
              <a:rPr lang="ru-RU" dirty="0" smtClean="0"/>
              <a:t>, назначаются с целью восполнения в организме необходимого количества витаминов и минералов.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72344"/>
          </a:xfrm>
        </p:spPr>
        <p:txBody>
          <a:bodyPr>
            <a:normAutofit/>
          </a:bodyPr>
          <a:lstStyle/>
          <a:p>
            <a:r>
              <a:rPr lang="ru-RU" dirty="0" smtClean="0"/>
              <a:t>Методы лечения артрита и артроза</a:t>
            </a:r>
            <a:endParaRPr lang="ru-RU" dirty="0"/>
          </a:p>
        </p:txBody>
      </p:sp>
      <p:pic>
        <p:nvPicPr>
          <p:cNvPr id="4" name="Рисунок 3" descr="hondroksid (1).jpg"/>
          <p:cNvPicPr>
            <a:picLocks noChangeAspect="1"/>
          </p:cNvPicPr>
          <p:nvPr/>
        </p:nvPicPr>
        <p:blipFill>
          <a:blip r:embed="rId2" cstate="print"/>
          <a:srcRect l="3365" t="3713" r="4108" b="4781"/>
          <a:stretch>
            <a:fillRect/>
          </a:stretch>
        </p:blipFill>
        <p:spPr>
          <a:xfrm>
            <a:off x="611560" y="4293096"/>
            <a:ext cx="3832684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komplivit-3.jpg"/>
          <p:cNvPicPr>
            <a:picLocks noChangeAspect="1"/>
          </p:cNvPicPr>
          <p:nvPr/>
        </p:nvPicPr>
        <p:blipFill>
          <a:blip r:embed="rId3" cstate="print"/>
          <a:srcRect l="2888" t="14873" r="9868" b="16400"/>
          <a:stretch>
            <a:fillRect/>
          </a:stretch>
        </p:blipFill>
        <p:spPr>
          <a:xfrm>
            <a:off x="4860032" y="4365104"/>
            <a:ext cx="3744416" cy="2021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268760"/>
            <a:ext cx="8579296" cy="5184576"/>
          </a:xfrm>
        </p:spPr>
        <p:txBody>
          <a:bodyPr>
            <a:normAutofit lnSpcReduction="10000"/>
          </a:bodyPr>
          <a:lstStyle/>
          <a:p>
            <a:pPr marL="0" indent="182563">
              <a:buNone/>
            </a:pPr>
            <a:r>
              <a:rPr lang="ru-RU" dirty="0" smtClean="0"/>
              <a:t>Эффективным лечение артрита и артроза лекарственными средствами будет при условии раннего начала и тщательного соблюдения рекомендаций врача.</a:t>
            </a:r>
          </a:p>
          <a:p>
            <a:pPr marL="0" indent="182563">
              <a:buNone/>
            </a:pPr>
            <a:r>
              <a:rPr lang="ru-RU" dirty="0" smtClean="0"/>
              <a:t>Лечение артроза и артрита медикаментозными и народными средствами вполне сочетается друг с другом. Если лечащий врач разрешает применять средства народной медицины, они могут усилить эффект от лекарственных препаратов и улучшить состояние пациента</a:t>
            </a:r>
            <a:r>
              <a:rPr lang="ru-RU" dirty="0" smtClean="0"/>
              <a:t>:</a:t>
            </a:r>
          </a:p>
          <a:p>
            <a:pPr marL="0" indent="182563">
              <a:buFont typeface="Wingdings" pitchFamily="2" charset="2"/>
              <a:buChar char="ü"/>
            </a:pPr>
            <a:r>
              <a:rPr lang="ru-RU" dirty="0" smtClean="0"/>
              <a:t>Капустный компресс. </a:t>
            </a:r>
            <a:endParaRPr lang="ru-RU" dirty="0" smtClean="0"/>
          </a:p>
          <a:p>
            <a:pPr marL="0" indent="182563">
              <a:buFont typeface="Wingdings" pitchFamily="2" charset="2"/>
              <a:buChar char="ü"/>
            </a:pPr>
            <a:r>
              <a:rPr lang="ru-RU" dirty="0" smtClean="0"/>
              <a:t>Настойка </a:t>
            </a:r>
            <a:r>
              <a:rPr lang="ru-RU" dirty="0" smtClean="0"/>
              <a:t>сирени.</a:t>
            </a:r>
          </a:p>
          <a:p>
            <a:pPr marL="0" indent="182563">
              <a:buFont typeface="Wingdings" pitchFamily="2" charset="2"/>
              <a:buChar char="ü"/>
            </a:pPr>
            <a:r>
              <a:rPr lang="ru-RU" dirty="0" smtClean="0"/>
              <a:t>Мазь из чистотела.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052736"/>
          </a:xfrm>
        </p:spPr>
        <p:txBody>
          <a:bodyPr>
            <a:normAutofit/>
          </a:bodyPr>
          <a:lstStyle/>
          <a:p>
            <a:r>
              <a:rPr lang="ru-RU" dirty="0" smtClean="0"/>
              <a:t>Методы лечения артрита и артроза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900336"/>
          </a:xfrm>
        </p:spPr>
        <p:txBody>
          <a:bodyPr>
            <a:normAutofit/>
          </a:bodyPr>
          <a:lstStyle/>
          <a:p>
            <a:r>
              <a:rPr lang="ru-RU" dirty="0" smtClean="0"/>
              <a:t>Методы лечения артрита и артроза</a:t>
            </a:r>
            <a:endParaRPr lang="ru-RU" dirty="0"/>
          </a:p>
        </p:txBody>
      </p:sp>
      <p:pic>
        <p:nvPicPr>
          <p:cNvPr id="4" name="Содержимое 3" descr="Народные методы лечение патологий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751" t="877" r="2751" b="1925"/>
          <a:stretch>
            <a:fillRect/>
          </a:stretch>
        </p:blipFill>
        <p:spPr bwMode="auto">
          <a:xfrm>
            <a:off x="1187624" y="1124744"/>
            <a:ext cx="6840760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Хирургическое </a:t>
            </a:r>
            <a:r>
              <a:rPr lang="ru-RU" b="1" dirty="0" smtClean="0"/>
              <a:t>лечение</a:t>
            </a:r>
          </a:p>
          <a:p>
            <a:pPr algn="ctr">
              <a:buNone/>
            </a:pPr>
            <a:endParaRPr lang="ru-RU" dirty="0" smtClean="0"/>
          </a:p>
          <a:p>
            <a:pPr marL="0" indent="266700">
              <a:buNone/>
            </a:pPr>
            <a:r>
              <a:rPr lang="ru-RU" dirty="0" smtClean="0"/>
              <a:t>Если поражение сустава достигает значительной степени и консервативное лечение оказывается неэффективным, применяют хирургическое вмешательство. Оно показано при выраженной суставной деформации, невозможности совершать движения, непрекращающихся болях. Лечение заключается в проведении артропластики или эндопротезировании суставов.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828328"/>
          </a:xfrm>
        </p:spPr>
        <p:txBody>
          <a:bodyPr>
            <a:normAutofit/>
          </a:bodyPr>
          <a:lstStyle/>
          <a:p>
            <a:r>
              <a:rPr lang="ru-RU" dirty="0" smtClean="0"/>
              <a:t>Методы лечения артрита и артроза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5400600"/>
          </a:xfrm>
        </p:spPr>
        <p:txBody>
          <a:bodyPr>
            <a:normAutofit/>
          </a:bodyPr>
          <a:lstStyle/>
          <a:p>
            <a:pPr marL="0" indent="266700">
              <a:buNone/>
            </a:pPr>
            <a:r>
              <a:rPr lang="ru-RU" dirty="0" smtClean="0"/>
              <a:t>Для профилактики возникновения артритов, артрозов следует придерживаться определенных правил:</a:t>
            </a:r>
          </a:p>
          <a:p>
            <a:pPr lvl="0"/>
            <a:r>
              <a:rPr lang="ru-RU" dirty="0" smtClean="0"/>
              <a:t>Избегать травмоопасных ситуаций;</a:t>
            </a:r>
          </a:p>
          <a:p>
            <a:pPr lvl="0"/>
            <a:r>
              <a:rPr lang="ru-RU" dirty="0" smtClean="0"/>
              <a:t>Поддерживать оптимальную массу тела;</a:t>
            </a:r>
          </a:p>
          <a:p>
            <a:pPr lvl="0"/>
            <a:r>
              <a:rPr lang="ru-RU" dirty="0" smtClean="0"/>
              <a:t>Давать дозированную нагрузку на суставы;</a:t>
            </a:r>
          </a:p>
          <a:p>
            <a:pPr lvl="0"/>
            <a:r>
              <a:rPr lang="ru-RU" dirty="0" smtClean="0"/>
              <a:t>Соблюдать принципы здорового питания;</a:t>
            </a:r>
          </a:p>
          <a:p>
            <a:pPr lvl="0"/>
            <a:r>
              <a:rPr lang="ru-RU" dirty="0" smtClean="0"/>
              <a:t>Регулярно заниматься суставной гимнастикой.</a:t>
            </a:r>
          </a:p>
          <a:p>
            <a:r>
              <a:rPr lang="ru-RU" dirty="0" smtClean="0"/>
              <a:t>Профилактика прогрессирования уже имеющихся суставных заболеваний заключается в своевременном полноценном лечении.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hlinkClick r:id="rId2"/>
              </a:rPr>
              <a:t>http://www.evdokimenko.ru/artros-artrit.html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https://nogivnorme.ru/bolezni/artroz/lechenie-artrozov/chem-lechit-artrity-i-artrozy.html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Артроз- это постепенная происходящая </a:t>
            </a:r>
            <a:r>
              <a:rPr lang="ru-RU" b="1" dirty="0" smtClean="0"/>
              <a:t>возрастная деформация суставов</a:t>
            </a:r>
            <a:r>
              <a:rPr lang="ru-RU" dirty="0" smtClean="0"/>
              <a:t>; артроз чаще всего развивается в пожилом возрасте (от 45 лет и старше). </a:t>
            </a:r>
            <a:r>
              <a:rPr lang="ru-RU" b="1" dirty="0" smtClean="0"/>
              <a:t>Артрит</a:t>
            </a:r>
            <a:r>
              <a:rPr lang="ru-RU" dirty="0" smtClean="0"/>
              <a:t> </a:t>
            </a:r>
            <a:r>
              <a:rPr lang="ru-RU" dirty="0" smtClean="0"/>
              <a:t>же, напротив, чаще </a:t>
            </a:r>
            <a:r>
              <a:rPr lang="ru-RU" b="1" dirty="0" smtClean="0"/>
              <a:t>начинается в молодом возрасте</a:t>
            </a:r>
            <a:r>
              <a:rPr lang="ru-RU" dirty="0" smtClean="0"/>
              <a:t> (до 40 лет). Хотя и в том, и в другом случае бывают исключения: иногда артрит возникает у человека, которому 60-70 лет (обычно такое случается после тяжелого гриппа, простуды, переохлаждения или стресса);  или артроз начинается у человека, которому еще нет 40 лет (после тяжелых травм, переломов или у профессиональных спортсменов).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r>
              <a:rPr lang="ru-RU" dirty="0" smtClean="0"/>
              <a:t>Что такое артроз?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7683499" cy="4755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3272" cy="1548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Артроз</a:t>
            </a:r>
            <a:br>
              <a:rPr lang="ru-RU" dirty="0" smtClean="0"/>
            </a:br>
            <a:r>
              <a:rPr lang="ru-RU" sz="2900" b="1" dirty="0" smtClean="0"/>
              <a:t>Артроз</a:t>
            </a:r>
            <a:r>
              <a:rPr lang="ru-RU" sz="2900" dirty="0" smtClean="0"/>
              <a:t> – это </a:t>
            </a:r>
            <a:r>
              <a:rPr lang="ru-RU" sz="2900" b="1" dirty="0" smtClean="0"/>
              <a:t>болезнь, при которой страдают только суставы</a:t>
            </a:r>
            <a:r>
              <a:rPr lang="ru-RU" sz="2900" dirty="0" smtClean="0"/>
              <a:t>. </a:t>
            </a:r>
            <a:endParaRPr lang="ru-RU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32859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Артрит</a:t>
            </a:r>
            <a:r>
              <a:rPr lang="ru-RU" dirty="0" smtClean="0"/>
              <a:t> – </a:t>
            </a:r>
            <a:r>
              <a:rPr lang="ru-RU" dirty="0" smtClean="0"/>
              <a:t>это</a:t>
            </a:r>
            <a:r>
              <a:rPr lang="ru-RU" b="1" dirty="0" smtClean="0"/>
              <a:t> воспалительное заболевание всего организма</a:t>
            </a:r>
            <a:r>
              <a:rPr lang="ru-RU" dirty="0" smtClean="0"/>
              <a:t>; и воспаление суставов при артрите – только «верхушка айсберга», под которой скрываются какие-то другие процессы, происходящие внутри организма. </a:t>
            </a:r>
            <a:r>
              <a:rPr lang="ru-RU" b="1" dirty="0" smtClean="0"/>
              <a:t>Воспаление суставов при артритах</a:t>
            </a:r>
            <a:r>
              <a:rPr lang="ru-RU" dirty="0" smtClean="0"/>
              <a:t> может проявляться их припуханием, покраснением и сильными болями, не проходящими в состоянии покоя, а иногда даже и усиливающимися по ночам. Такое воспаление обусловлено чаще всего либо инфекцией, либо сбоем и чересчур активной деятельностью иммунной системы, по ошибке направляющей свои силы против своего же организма. В некоторых случаях артрит свидетельствует об общем нарушении обмена веществ.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r>
              <a:rPr lang="ru-RU" dirty="0" smtClean="0"/>
              <a:t>Что такое артрит?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8131240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r>
              <a:rPr lang="ru-RU" dirty="0" smtClean="0"/>
              <a:t>Артрит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79a763c40b0b17ee1c5c0ee7aeaf82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90" t="1253" r="2970" b="2243"/>
          <a:stretch>
            <a:fillRect/>
          </a:stretch>
        </p:blipFill>
        <p:spPr>
          <a:xfrm>
            <a:off x="899592" y="980728"/>
            <a:ext cx="7272808" cy="5544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828328"/>
          </a:xfrm>
        </p:spPr>
        <p:txBody>
          <a:bodyPr/>
          <a:lstStyle/>
          <a:p>
            <a:r>
              <a:rPr lang="ru-RU" dirty="0" smtClean="0"/>
              <a:t>Отличие артрита от артроза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7992888" cy="5157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r>
              <a:rPr lang="ru-RU" dirty="0" smtClean="0"/>
              <a:t>Отличие артроза от артрита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66124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smtClean="0"/>
              <a:t>При заболевании происходят дегенеративные изменения в суставном хряще. Он теряет эластичность, высыхает и не может выполнять амортизационную функцию. В результате кости, образующие сустав, начинают соприкасаться непосредственно друг с другом. </a:t>
            </a:r>
            <a:r>
              <a:rPr lang="ru-RU" b="1" i="1" dirty="0" smtClean="0"/>
              <a:t>Основными симптомами артроза являются:</a:t>
            </a:r>
          </a:p>
          <a:p>
            <a:pPr lvl="0"/>
            <a:r>
              <a:rPr lang="ru-RU" dirty="0" smtClean="0"/>
              <a:t>Суставные боли разной степени выраженности;</a:t>
            </a:r>
          </a:p>
          <a:p>
            <a:pPr lvl="0"/>
            <a:r>
              <a:rPr lang="ru-RU" dirty="0" smtClean="0"/>
              <a:t>Нарушение подвижности суставов;</a:t>
            </a:r>
          </a:p>
          <a:p>
            <a:pPr lvl="0"/>
            <a:r>
              <a:rPr lang="ru-RU" dirty="0" smtClean="0"/>
              <a:t>Деформация суставов.</a:t>
            </a:r>
          </a:p>
          <a:p>
            <a:pPr marL="0" indent="361950">
              <a:buNone/>
            </a:pPr>
            <a:r>
              <a:rPr lang="ru-RU" dirty="0" smtClean="0"/>
              <a:t>Для этого заболевания характерно прогрессирующее хроническое течение. Чаще всего артрозу подвергаются тазобедренные и коленные суставы.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r>
              <a:rPr lang="ru-RU" dirty="0" smtClean="0"/>
              <a:t>Основные симптомы артроза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4403</TotalTime>
  <Words>1169</Words>
  <Application>Microsoft Office PowerPoint</Application>
  <PresentationFormat>Экран (4:3)</PresentationFormat>
  <Paragraphs>106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Министерство здравоохранения тульской области государственное профессиональное образовательное учреждение  «Тульский областной медицинский колледж»   АРТРОЗ И АРТРИТ.</vt:lpstr>
      <vt:lpstr>Содержание</vt:lpstr>
      <vt:lpstr>Что такое артроз?</vt:lpstr>
      <vt:lpstr>Артроз Артроз – это болезнь, при которой страдают только суставы. </vt:lpstr>
      <vt:lpstr>Что такое артрит?</vt:lpstr>
      <vt:lpstr>Артрит</vt:lpstr>
      <vt:lpstr>Отличие артрита от артроза </vt:lpstr>
      <vt:lpstr>Отличие артроза от артрита</vt:lpstr>
      <vt:lpstr>Основные симптомы артроза</vt:lpstr>
      <vt:lpstr>Артроз</vt:lpstr>
      <vt:lpstr>Основные симптомы артрита</vt:lpstr>
      <vt:lpstr>Основные симптомы артрита</vt:lpstr>
      <vt:lpstr>Методы лечения артрита и артроза</vt:lpstr>
      <vt:lpstr>Методы лечения артрита и артроза</vt:lpstr>
      <vt:lpstr>Методы лечения артрита и артроза</vt:lpstr>
      <vt:lpstr>Методы лечения артрита и артроза</vt:lpstr>
      <vt:lpstr>Методы лечения артрита и артроза</vt:lpstr>
      <vt:lpstr>Методы лечения артрита и артроза</vt:lpstr>
      <vt:lpstr>Методы лечения артрита и артроза</vt:lpstr>
      <vt:lpstr>Методы лечения артрита и артроза</vt:lpstr>
      <vt:lpstr>Методы лечения артрита и артроза</vt:lpstr>
      <vt:lpstr>Методы лечения артрита и артроза</vt:lpstr>
      <vt:lpstr>Методы лечения артрита и артроза</vt:lpstr>
      <vt:lpstr>Методы лечения артрита и артроза</vt:lpstr>
      <vt:lpstr>Методы лечения артрита и артроза</vt:lpstr>
      <vt:lpstr>Профилактика</vt:lpstr>
      <vt:lpstr>Литература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здравоохранения тульской области государственное профессиональное образовательное учреждение  «Тульский областной медицинский колледж»   АРТРОЗ И АРТРИТ.</dc:title>
  <dc:creator>ККО ТУЛА</dc:creator>
  <cp:lastModifiedBy>ККО ТУЛА</cp:lastModifiedBy>
  <cp:revision>66</cp:revision>
  <dcterms:created xsi:type="dcterms:W3CDTF">2018-05-08T13:48:35Z</dcterms:created>
  <dcterms:modified xsi:type="dcterms:W3CDTF">2018-05-11T15:11:41Z</dcterms:modified>
</cp:coreProperties>
</file>