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sldIdLst>
    <p:sldId id="273" r:id="rId2"/>
    <p:sldId id="256" r:id="rId3"/>
    <p:sldId id="258" r:id="rId4"/>
    <p:sldId id="259" r:id="rId5"/>
    <p:sldId id="260" r:id="rId6"/>
    <p:sldId id="262" r:id="rId7"/>
    <p:sldId id="270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1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4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6108144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1085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8026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8530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2708773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2299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7763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8263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283799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8070826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1496967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260648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ТУЛЬСКОЙ ОБЛАСТИ</a:t>
            </a:r>
            <a:br>
              <a:rPr lang="ru-RU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ГОСУДАРСТВЕННОЕ ПРОФЕССИОНАЛЬНО ОБРАЗОВАТЕЛЬНОЕ</a:t>
            </a:r>
            <a:br>
              <a:rPr lang="ru-RU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УЧРЕЖДЕНИЕ                                                                                 </a:t>
            </a:r>
            <a:br>
              <a:rPr lang="ru-RU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«ТУЛЬСКИЙ ОБЛАСТНОЙ МЕДИЦИНСКИЙ КОЛЛЕДЖ»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4509120"/>
            <a:ext cx="47755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Ильиных Е.Д</a:t>
            </a:r>
            <a:br>
              <a:rPr lang="ru-RU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Группа: МСА 9-3</a:t>
            </a:r>
            <a:br>
              <a:rPr lang="ru-RU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Преподаватель: Кандидат  Медицинских наук    Попов И.А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5877272"/>
            <a:ext cx="13830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Тула 2018 г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1680" y="2636910"/>
            <a:ext cx="5417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Артериальная гипертония </a:t>
            </a:r>
            <a:endParaRPr lang="ru-RU" sz="3600" dirty="0">
              <a:solidFill>
                <a:srgbClr val="0404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98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522" y="188640"/>
            <a:ext cx="7662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 артериальной гипертензии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1708" y="1556792"/>
            <a:ext cx="785401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Давящая головная боль, которая </a:t>
            </a:r>
            <a:r>
              <a:rPr lang="ru-RU" sz="26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возникает </a:t>
            </a:r>
            <a:r>
              <a:rPr lang="ru-RU" sz="26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периодически</a:t>
            </a:r>
            <a:r>
              <a:rPr lang="ru-RU" sz="26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600" dirty="0">
              <a:solidFill>
                <a:srgbClr val="0404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Свист или шум в ушах</a:t>
            </a:r>
            <a:r>
              <a:rPr lang="ru-RU" sz="26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600" dirty="0">
              <a:solidFill>
                <a:srgbClr val="0404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Обмороки и головокружения;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Тошнота, рвота;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«Мушки» в глазах;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Учащенное сердцебиение;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Давящие боли в районе сердца;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Покраснение кожи лица.</a:t>
            </a:r>
          </a:p>
        </p:txBody>
      </p:sp>
    </p:spTree>
    <p:extLst>
      <p:ext uri="{BB962C8B-B14F-4D97-AF65-F5344CB8AC3E}">
        <p14:creationId xmlns:p14="http://schemas.microsoft.com/office/powerpoint/2010/main" val="2970396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268760"/>
            <a:ext cx="7128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Опасное осложнение артериальной гипертензии —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гипертонический криз</a:t>
            </a:r>
            <a:r>
              <a:rPr lang="ru-RU" sz="24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острое состояние, которое характеризуется внезапным подъемом давления на 20-40 единиц. Такое состояние часто требует вызова Скорой помощи.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19264"/>
            <a:ext cx="4790816" cy="269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88640"/>
            <a:ext cx="7662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 артериальной гипертензии</a:t>
            </a:r>
          </a:p>
        </p:txBody>
      </p:sp>
    </p:spTree>
    <p:extLst>
      <p:ext uri="{BB962C8B-B14F-4D97-AF65-F5344CB8AC3E}">
        <p14:creationId xmlns:p14="http://schemas.microsoft.com/office/powerpoint/2010/main" val="1320020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7202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артериальной гипертензии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645918"/>
              </p:ext>
            </p:extLst>
          </p:nvPr>
        </p:nvGraphicFramePr>
        <p:xfrm>
          <a:off x="1187624" y="1412776"/>
          <a:ext cx="6477834" cy="38884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19701"/>
                <a:gridCol w="4658133"/>
              </a:tblGrid>
              <a:tr h="73564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40404"/>
                          </a:solidFill>
                        </a:rPr>
                        <a:t>Степень АГ	</a:t>
                      </a:r>
                      <a:endParaRPr lang="ru-RU" dirty="0">
                        <a:solidFill>
                          <a:srgbClr val="04040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40404"/>
                          </a:solidFill>
                        </a:rPr>
                        <a:t>Уровень давления</a:t>
                      </a:r>
                    </a:p>
                    <a:p>
                      <a:endParaRPr lang="ru-RU" dirty="0">
                        <a:solidFill>
                          <a:srgbClr val="04040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5092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40404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04040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40404"/>
                          </a:solidFill>
                        </a:rPr>
                        <a:t>Артериальное давление повышается до 140-159_90-99 мм рт. </a:t>
                      </a:r>
                      <a:r>
                        <a:rPr lang="ru-RU" dirty="0" err="1" smtClean="0">
                          <a:solidFill>
                            <a:srgbClr val="040404"/>
                          </a:solidFill>
                        </a:rPr>
                        <a:t>ст</a:t>
                      </a:r>
                      <a:endParaRPr lang="ru-RU" dirty="0" smtClean="0">
                        <a:solidFill>
                          <a:srgbClr val="040404"/>
                        </a:solidFill>
                      </a:endParaRPr>
                    </a:p>
                    <a:p>
                      <a:endParaRPr lang="ru-RU" dirty="0">
                        <a:solidFill>
                          <a:srgbClr val="04040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5092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40404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04040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40404"/>
                          </a:solidFill>
                        </a:rPr>
                        <a:t>АД поднимается до 160-170/100-109 мм рт. ст.;</a:t>
                      </a:r>
                    </a:p>
                    <a:p>
                      <a:endParaRPr lang="ru-RU" dirty="0">
                        <a:solidFill>
                          <a:srgbClr val="04040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5092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40404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04040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40404"/>
                          </a:solidFill>
                        </a:rPr>
                        <a:t>Давление поднимается до 180/110 мм рт. ст. и выше.</a:t>
                      </a:r>
                    </a:p>
                    <a:p>
                      <a:endParaRPr lang="ru-RU" dirty="0">
                        <a:solidFill>
                          <a:srgbClr val="04040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0317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074" y="1412776"/>
            <a:ext cx="823257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b="1" i="1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</a:t>
            </a:r>
          </a:p>
          <a:p>
            <a:r>
              <a:rPr lang="ru-RU" sz="24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первой стадии отсутствуют объективные симптомы нарушений органов-мишеней: сердце, мозг, почки</a:t>
            </a:r>
            <a:r>
              <a:rPr lang="ru-RU" sz="24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b="1" i="1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</a:t>
            </a:r>
            <a:r>
              <a:rPr lang="ru-RU" sz="2400" b="1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</a:t>
            </a:r>
            <a:r>
              <a:rPr lang="ru-RU" sz="24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заболевания приходит с систематическими и устойчивыми скачками АД, пациент нуждается в отдыхе, медикаментозном лечении, госпитализации.</a:t>
            </a:r>
          </a:p>
          <a:p>
            <a:endParaRPr lang="ru-RU" sz="2400" dirty="0">
              <a:solidFill>
                <a:srgbClr val="0404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6632"/>
            <a:ext cx="7202806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артериальной </a:t>
            </a:r>
            <a:r>
              <a:rPr lang="ru-RU" sz="36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гипертензии</a:t>
            </a:r>
            <a:br>
              <a:rPr lang="ru-RU" sz="36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0404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969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128192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степень </a:t>
            </a:r>
            <a:r>
              <a:rPr lang="ru-RU" sz="24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Систолическое выше 180 мм </a:t>
            </a:r>
            <a:r>
              <a:rPr lang="ru-RU" sz="2400" dirty="0" err="1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рт.ст</a:t>
            </a:r>
            <a:r>
              <a:rPr lang="ru-RU" sz="24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диастолическое выше 110 мм </a:t>
            </a:r>
            <a:r>
              <a:rPr lang="ru-RU" sz="2400" dirty="0" err="1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рт.ст</a:t>
            </a:r>
            <a:r>
              <a:rPr lang="ru-RU" sz="24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 степень считается тяжелой формой, давление стабильно находится на уровне патологических показателей, протекает с тяжелыми осложнениями, плохо поддается коррекции медикаментозными средствами.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8640"/>
            <a:ext cx="7202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артериальной гипертензии</a:t>
            </a:r>
          </a:p>
        </p:txBody>
      </p:sp>
    </p:spTree>
    <p:extLst>
      <p:ext uri="{BB962C8B-B14F-4D97-AF65-F5344CB8AC3E}">
        <p14:creationId xmlns:p14="http://schemas.microsoft.com/office/powerpoint/2010/main" val="2957405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Екатерина\Desktop\Gipertoniya-2-m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894583" cy="468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499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624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опасно рекордно низкое атмосферное давление?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628800"/>
            <a:ext cx="8424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Синоптики отмечают: в такие дни здоровье горожан под угрозой. Медики спешат с ними согласиться.</a:t>
            </a:r>
          </a:p>
          <a:p>
            <a:endParaRPr lang="ru-RU" sz="2200" dirty="0">
              <a:solidFill>
                <a:srgbClr val="0404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Повышается риск ишемических </a:t>
            </a:r>
            <a:r>
              <a:rPr lang="ru-RU" sz="22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инсультов</a:t>
            </a:r>
            <a:br>
              <a:rPr lang="ru-RU" sz="22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22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кровоизлияний в мозг</a:t>
            </a:r>
          </a:p>
          <a:p>
            <a:endParaRPr lang="ru-RU" sz="2200" dirty="0">
              <a:solidFill>
                <a:srgbClr val="0404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инфарктов</a:t>
            </a:r>
          </a:p>
          <a:p>
            <a:endParaRPr lang="ru-RU" sz="2200" dirty="0">
              <a:solidFill>
                <a:srgbClr val="0404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гипертонических кризов и</a:t>
            </a:r>
          </a:p>
          <a:p>
            <a:endParaRPr lang="ru-RU" sz="2200" dirty="0">
              <a:solidFill>
                <a:srgbClr val="0404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стенокардии</a:t>
            </a:r>
          </a:p>
        </p:txBody>
      </p:sp>
    </p:spTree>
    <p:extLst>
      <p:ext uri="{BB962C8B-B14F-4D97-AF65-F5344CB8AC3E}">
        <p14:creationId xmlns:p14="http://schemas.microsoft.com/office/powerpoint/2010/main" val="2638121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489" y="1412776"/>
            <a:ext cx="799288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Низкое </a:t>
            </a:r>
            <a:r>
              <a:rPr lang="ru-RU" sz="22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атмосферное давление имеет очень коварное влияние на организм, прежде всего на артериальное давление:</a:t>
            </a:r>
          </a:p>
          <a:p>
            <a:endParaRPr lang="ru-RU" sz="2200" dirty="0">
              <a:solidFill>
                <a:srgbClr val="0404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у гипотоников (люди с пониженным артериальным давлением) оно ещё сильнее понижается, резкое падение давления сопровождается тошнотой, головокружением, обмороком, а в худшем случае — сердечным приступом (из-за плохого кровоснабжения тканей организма).</a:t>
            </a:r>
          </a:p>
          <a:p>
            <a:endParaRPr lang="ru-RU" sz="2200" dirty="0">
              <a:solidFill>
                <a:srgbClr val="0404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у гипертоников (люди с повышенным артериальным давлением) оно повышается</a:t>
            </a:r>
          </a:p>
        </p:txBody>
      </p:sp>
    </p:spTree>
    <p:extLst>
      <p:ext uri="{BB962C8B-B14F-4D97-AF65-F5344CB8AC3E}">
        <p14:creationId xmlns:p14="http://schemas.microsoft.com/office/powerpoint/2010/main" val="41235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988840"/>
            <a:ext cx="7488832" cy="260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самое страшное в этой ситуации то, что у нас большинство людей не следят за своим давлением и даже не в курсе, какое давление для них норма,</a:t>
            </a:r>
          </a:p>
        </p:txBody>
      </p:sp>
    </p:spTree>
    <p:extLst>
      <p:ext uri="{BB962C8B-B14F-4D97-AF65-F5344CB8AC3E}">
        <p14:creationId xmlns:p14="http://schemas.microsoft.com/office/powerpoint/2010/main" val="4107589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3819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Пять неожиданно полезных продуктов для гипертоников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1540" y="1749489"/>
            <a:ext cx="799288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Какао и черный шоколад</a:t>
            </a:r>
            <a:r>
              <a:rPr lang="ru-RU" sz="2200" b="1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b="1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какао много </a:t>
            </a:r>
            <a:r>
              <a:rPr lang="ru-RU" sz="2000" dirty="0" err="1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флавоноидов</a:t>
            </a:r>
            <a:r>
              <a:rPr lang="ru-RU" sz="20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улучшающих эластичность сосудов</a:t>
            </a:r>
            <a:br>
              <a:rPr lang="ru-RU" sz="20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10-20 граммов черного шоколада можно съедать хоть каждый день. </a:t>
            </a:r>
            <a:r>
              <a:rPr lang="ru-RU" sz="20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польза для </a:t>
            </a:r>
            <a:r>
              <a:rPr lang="ru-RU" sz="20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сердечной мышцы. И способность понизить давление примерно на 5 мм</a:t>
            </a:r>
            <a:r>
              <a:rPr lang="ru-RU" sz="20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Куркума</a:t>
            </a:r>
            <a:r>
              <a:rPr lang="ru-RU" sz="2200" b="1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b="1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Нормализует </a:t>
            </a:r>
            <a:r>
              <a:rPr lang="ru-RU" sz="20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кровообращение и артериальное давление.</a:t>
            </a:r>
            <a:br>
              <a:rPr lang="ru-RU" sz="20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Малосоленая селедка</a:t>
            </a:r>
            <a:br>
              <a:rPr lang="ru-RU" sz="2200" b="1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отличный источник необходимого для гипертоников белка, кальция и фосфора.</a:t>
            </a:r>
          </a:p>
        </p:txBody>
      </p:sp>
    </p:spTree>
    <p:extLst>
      <p:ext uri="{BB962C8B-B14F-4D97-AF65-F5344CB8AC3E}">
        <p14:creationId xmlns:p14="http://schemas.microsoft.com/office/powerpoint/2010/main" val="3000116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124744"/>
            <a:ext cx="712879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Артериальная гипертензия (гипертония, АГ) </a:t>
            </a:r>
            <a:r>
              <a:rPr lang="ru-RU" sz="20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заболевание сердечно-сосудистой системы, при котором давление крови в артериях системного (большого) круга кровообращения стабильно повышено. В развитии заболевания имеют значение как внутренние (гормональная, нервная системы), так и внешние факторы (чрезмерное потребление поваренной соли, алкоголя, курение, ожирение)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470" y="3494624"/>
            <a:ext cx="5256584" cy="295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188640"/>
            <a:ext cx="2046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sz="3600" dirty="0">
              <a:solidFill>
                <a:srgbClr val="0404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153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465" y="1196752"/>
            <a:ext cx="806489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Квашеная капуста</a:t>
            </a:r>
            <a:r>
              <a:rPr lang="ru-RU" dirty="0" smtClean="0">
                <a:solidFill>
                  <a:srgbClr val="040404"/>
                </a:solidFill>
              </a:rPr>
              <a:t>.</a:t>
            </a:r>
            <a:br>
              <a:rPr lang="ru-RU" dirty="0" smtClean="0">
                <a:solidFill>
                  <a:srgbClr val="040404"/>
                </a:solidFill>
              </a:rPr>
            </a:br>
            <a:r>
              <a:rPr lang="ru-RU" dirty="0">
                <a:solidFill>
                  <a:srgbClr val="040404"/>
                </a:solidFill>
              </a:rPr>
              <a:t/>
            </a:r>
            <a:br>
              <a:rPr lang="ru-RU" dirty="0">
                <a:solidFill>
                  <a:srgbClr val="040404"/>
                </a:solidFill>
              </a:rPr>
            </a:br>
            <a:r>
              <a:rPr lang="ru-RU" sz="20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в квашеной капусте содержится очень большое количество витамина С.</a:t>
            </a:r>
            <a:br>
              <a:rPr lang="ru-RU" sz="20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Мороженое</a:t>
            </a:r>
            <a:r>
              <a:rPr lang="ru-RU" sz="2200" b="1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b="1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дело в том, что в мороженом оптимальное сочетание кальция и жиров, которые помогают ему усваивается в организме. В последнее время гипертоникам настойчиво рекомендуют обезжиренные молочные продукты. Но кальций совсем без жиров усваиваться не будет. Поэтому выбирайте цельное молоко (2,5-3,2 процента жирности) и сметану (10-15 процентов). Ну и любимый пломбир, конечно.</a:t>
            </a:r>
            <a:endParaRPr lang="ru-RU" sz="2200" b="1" dirty="0">
              <a:solidFill>
                <a:srgbClr val="0404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453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738" y="0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Классическая музыка нормализует артериальное давление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3331" y="1844824"/>
            <a:ext cx="82155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Оказывается, классическая музыка полезна для сосудов. К такому выводу пришли исследователи из Оксфордского университета</a:t>
            </a:r>
            <a:br>
              <a:rPr lang="ru-RU" sz="24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словам специалистов, кровяное давление у человека повышается и падает примерно каждые 10 секунд. Произведения отдельных композиторов, в частности, Джузеппе Верди, совпадают с этим ритмом. Некоторые оперы и оркестровые пьесы нормализуют артериальное давление, а вот поп и рэп-композиции способны его повысить.</a:t>
            </a:r>
          </a:p>
        </p:txBody>
      </p:sp>
    </p:spTree>
    <p:extLst>
      <p:ext uri="{BB962C8B-B14F-4D97-AF65-F5344CB8AC3E}">
        <p14:creationId xmlns:p14="http://schemas.microsoft.com/office/powerpoint/2010/main" val="4282534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709" y="1412776"/>
            <a:ext cx="842493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</a:t>
            </a:r>
            <a:r>
              <a:rPr lang="ru-RU" sz="20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артериальной гипертензии должно осуществляться под постоянным контролем врача. Именно он обязан поставить точный диагноз, выполнить дополнительную диагностику, которая включает в себя проверку: </a:t>
            </a:r>
            <a:r>
              <a:rPr lang="ru-RU" sz="20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404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глазного </a:t>
            </a:r>
            <a:r>
              <a:rPr lang="ru-RU" sz="20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дна; </a:t>
            </a:r>
            <a:endParaRPr lang="ru-RU" sz="2000" dirty="0" smtClean="0">
              <a:solidFill>
                <a:srgbClr val="0404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</a:t>
            </a:r>
            <a:r>
              <a:rPr lang="ru-RU" sz="20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почек; </a:t>
            </a:r>
            <a:endParaRPr lang="ru-RU" sz="2000" dirty="0" smtClean="0">
              <a:solidFill>
                <a:srgbClr val="0404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</a:t>
            </a:r>
            <a:r>
              <a:rPr lang="ru-RU" sz="20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сердца. </a:t>
            </a:r>
            <a:br>
              <a:rPr lang="ru-RU" sz="20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 smtClean="0">
              <a:solidFill>
                <a:srgbClr val="0404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После </a:t>
            </a:r>
            <a:r>
              <a:rPr lang="ru-RU" sz="20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этого специалист может назначить </a:t>
            </a:r>
            <a:r>
              <a:rPr lang="ru-RU" sz="2000" dirty="0" err="1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антигипертензивное</a:t>
            </a:r>
            <a:r>
              <a:rPr lang="ru-RU" sz="20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лечение, определить различного рода осложнения. Как правило, пациентов, у которых синдром артериальной гипертензии был выявлен впервые, госпитализируют в целях осуществления всех необходимых исследований и выбора лечения</a:t>
            </a:r>
            <a:r>
              <a:rPr lang="ru-RU" sz="20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404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60648"/>
            <a:ext cx="1824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</a:t>
            </a:r>
            <a:endParaRPr lang="ru-RU" sz="3600" dirty="0">
              <a:solidFill>
                <a:srgbClr val="0404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500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268760"/>
            <a:ext cx="79928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Такая </a:t>
            </a:r>
            <a:r>
              <a:rPr lang="ru-RU" sz="22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терапия рекомендована все пациентам без учёта степени заболевания использования медикаментозных средств. Такое лечение артериальной гипертензии включает в себя</a:t>
            </a:r>
            <a:r>
              <a:rPr lang="ru-RU" sz="22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2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 smtClean="0">
              <a:solidFill>
                <a:srgbClr val="0404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курения. </a:t>
            </a:r>
            <a:r>
              <a:rPr lang="ru-RU" sz="22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</a:t>
            </a:r>
            <a:r>
              <a:rPr lang="ru-RU" sz="22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изменить свой образ жизни, такие перемены служат прекрасной профилактики болезней сердечно-сосудистой системы</a:t>
            </a:r>
            <a:r>
              <a:rPr lang="ru-RU" sz="22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 smtClean="0">
              <a:solidFill>
                <a:srgbClr val="0404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Устранение лишних килограмм. Частая причина повышенного АД – это лишний вес, поэтому немаловажную роль в этом вопросе занимает диета. Кроме этого, сбалансированное и правильное питание благотворно воздействует на такие факторы риска, как сахарный диабет, гипертрофия миокарда. </a:t>
            </a:r>
            <a:endParaRPr lang="ru-RU" sz="2200" dirty="0" smtClean="0">
              <a:solidFill>
                <a:srgbClr val="0404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332656"/>
            <a:ext cx="79531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НЕМЕДИКАМЕНТОЗНОЕ ЛЕЧЕНИЕ </a:t>
            </a:r>
          </a:p>
        </p:txBody>
      </p:sp>
    </p:spTree>
    <p:extLst>
      <p:ext uri="{BB962C8B-B14F-4D97-AF65-F5344CB8AC3E}">
        <p14:creationId xmlns:p14="http://schemas.microsoft.com/office/powerpoint/2010/main" val="3144678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268760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Незначительное </a:t>
            </a:r>
            <a:r>
              <a:rPr lang="ru-RU" sz="22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потребление горячительных напитков. </a:t>
            </a:r>
            <a:r>
              <a:rPr lang="ru-RU" sz="22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 smtClean="0">
              <a:solidFill>
                <a:srgbClr val="0404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 </a:t>
            </a:r>
            <a:r>
              <a:rPr lang="ru-RU" sz="22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разработанная диета. В свой рацион необходимо включать овощи, фрукты, продукты с большим содержанием магния, калия, калия, рыбу, морепродукты. Кроме этого, диета предполагает ограниченное потребление животных жиров. </a:t>
            </a:r>
            <a:r>
              <a:rPr lang="ru-RU" sz="22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 smtClean="0">
              <a:solidFill>
                <a:srgbClr val="0404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Активный </a:t>
            </a:r>
            <a:r>
              <a:rPr lang="ru-RU" sz="22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 жизни. Здесь очень полезна быстра ходьба на протяжении 30 минут 3–4 раза в неделю. При выполнении изометрических нагрузок можно спровоцировать подъём артериального давления</a:t>
            </a:r>
            <a:r>
              <a:rPr lang="ru-RU" sz="22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 smtClean="0">
              <a:solidFill>
                <a:srgbClr val="0404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005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96752"/>
            <a:ext cx="79208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sz="22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Сниженное количество употребляемой поваренной соли. Согласно проводимым исследованиям, уменьшенное количество потребляемой поваренной соли до 4,5 г/</a:t>
            </a:r>
            <a:r>
              <a:rPr lang="ru-RU" sz="2200" dirty="0" err="1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r>
              <a:rPr lang="ru-RU" sz="22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способствует снижению систолического АД на 4–6 мм рт. </a:t>
            </a:r>
            <a:r>
              <a:rPr lang="ru-RU" sz="2200" dirty="0" err="1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endParaRPr lang="ru-RU" sz="2200" dirty="0">
              <a:solidFill>
                <a:srgbClr val="0404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49691"/>
            <a:ext cx="5112568" cy="375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157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840" y="1340768"/>
            <a:ext cx="81369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Терапия </a:t>
            </a:r>
            <a:r>
              <a:rPr lang="ru-RU" sz="22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помощи препаратов должна назначаться с учётом следующих рекомендаций: </a:t>
            </a:r>
            <a:r>
              <a:rPr lang="ru-RU" sz="22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 smtClean="0">
              <a:solidFill>
                <a:srgbClr val="0404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</a:t>
            </a:r>
            <a:r>
              <a:rPr lang="ru-RU" sz="22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 с маленьких доз </a:t>
            </a:r>
            <a:r>
              <a:rPr lang="ru-RU" sz="22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препаратов.</a:t>
            </a:r>
            <a:br>
              <a:rPr lang="ru-RU" sz="22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 smtClean="0">
              <a:solidFill>
                <a:srgbClr val="0404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2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отсутствии лечебного эффекта необходимо заменить приме одного препарата на другой. Промежуток между степенями должен быть меньше 4 недель, при условии, что не понадобится быстрое снижение АД. </a:t>
            </a:r>
            <a:r>
              <a:rPr lang="ru-RU" sz="22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 smtClean="0">
              <a:solidFill>
                <a:srgbClr val="0404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22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медикаментов длительного действия для получения 24-часового эффекта при одноразовом приёме. </a:t>
            </a:r>
            <a:endParaRPr lang="ru-RU" dirty="0">
              <a:solidFill>
                <a:srgbClr val="040404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8362" y="404664"/>
            <a:ext cx="73375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МЕДИКАМЕНТОЗНОЕ ЛЕЧЕНИЕ </a:t>
            </a:r>
          </a:p>
        </p:txBody>
      </p:sp>
    </p:spTree>
    <p:extLst>
      <p:ext uri="{BB962C8B-B14F-4D97-AF65-F5344CB8AC3E}">
        <p14:creationId xmlns:p14="http://schemas.microsoft.com/office/powerpoint/2010/main" val="1152302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988840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оптимального комбинирования аппаратов</a:t>
            </a:r>
            <a:r>
              <a:rPr lang="ru-RU" sz="22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Терапии </a:t>
            </a:r>
            <a:r>
              <a:rPr lang="ru-RU" sz="22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носить постоянный </a:t>
            </a:r>
            <a:r>
              <a:rPr lang="ru-RU" sz="22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характер. Применять </a:t>
            </a:r>
            <a:r>
              <a:rPr lang="ru-RU" sz="22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 курсами не допускается. </a:t>
            </a:r>
            <a:r>
              <a:rPr lang="ru-RU" sz="22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rgbClr val="0404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Эффективный </a:t>
            </a:r>
            <a:r>
              <a:rPr lang="ru-RU" sz="22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АД на протяжении года способствует постепенно снижению дозы и количества медикаментов.</a:t>
            </a:r>
          </a:p>
        </p:txBody>
      </p:sp>
    </p:spTree>
    <p:extLst>
      <p:ext uri="{BB962C8B-B14F-4D97-AF65-F5344CB8AC3E}">
        <p14:creationId xmlns:p14="http://schemas.microsoft.com/office/powerpoint/2010/main" val="1134437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73" y="1844824"/>
            <a:ext cx="85689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sz="22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артериальной гипертензии включает в себя следующие рекомендации: </a:t>
            </a:r>
            <a:r>
              <a:rPr lang="ru-RU" sz="22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 smtClean="0">
              <a:solidFill>
                <a:srgbClr val="0404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ru-RU" sz="22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2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членов семьи имеется эта болезнь и вам уже за 30 лет, то нужно регулярно измерять своё давление</a:t>
            </a:r>
            <a:r>
              <a:rPr lang="ru-RU" sz="22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2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Отказаться от курения и спиртного. </a:t>
            </a:r>
            <a:endParaRPr lang="ru-RU" sz="2200" dirty="0" smtClean="0">
              <a:solidFill>
                <a:srgbClr val="0404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ru-RU" sz="22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</a:t>
            </a:r>
            <a:r>
              <a:rPr lang="ru-RU" sz="22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соблюдаться маложирная и малосолёная диета</a:t>
            </a:r>
            <a:r>
              <a:rPr lang="ru-RU" sz="22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2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зарядку на свежем воздухе. </a:t>
            </a:r>
            <a:endParaRPr lang="ru-RU" sz="2200" dirty="0" smtClean="0">
              <a:solidFill>
                <a:srgbClr val="0404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ru-RU" sz="22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Избегать </a:t>
            </a:r>
            <a:r>
              <a:rPr lang="ru-RU" sz="22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стрессовых ситуаций. </a:t>
            </a:r>
            <a:endParaRPr lang="ru-RU" sz="2200" dirty="0" smtClean="0">
              <a:solidFill>
                <a:srgbClr val="0404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ru-RU" sz="22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</a:t>
            </a:r>
            <a:r>
              <a:rPr lang="ru-RU" sz="22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нормальный вес тела.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6632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МЕРОПРИЯТИЯ </a:t>
            </a:r>
          </a:p>
        </p:txBody>
      </p:sp>
    </p:spTree>
    <p:extLst>
      <p:ext uri="{BB962C8B-B14F-4D97-AF65-F5344CB8AC3E}">
        <p14:creationId xmlns:p14="http://schemas.microsoft.com/office/powerpoint/2010/main" val="1889102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700808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артериальной гипертензии человек вполне может жить нормальной полноценной жизнь, но при условии соблюдения всех описанных рекомендаций. Контроль АД в этом случае занимает одну из основных составляющих успешного лечения недуга. Поэтому старайтесь не запускать заболевание и своевременно посещать врача во избежание различных тяжёлых осложнений.</a:t>
            </a:r>
          </a:p>
        </p:txBody>
      </p:sp>
    </p:spTree>
    <p:extLst>
      <p:ext uri="{BB962C8B-B14F-4D97-AF65-F5344CB8AC3E}">
        <p14:creationId xmlns:p14="http://schemas.microsoft.com/office/powerpoint/2010/main" val="1524863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80728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Артериальная </a:t>
            </a:r>
            <a:r>
              <a:rPr lang="ru-RU" sz="24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гипертензия может быть первичной или </a:t>
            </a:r>
            <a:r>
              <a:rPr lang="ru-RU" sz="24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вторичной. </a:t>
            </a:r>
          </a:p>
          <a:p>
            <a:endParaRPr lang="ru-RU" sz="2400" dirty="0">
              <a:solidFill>
                <a:srgbClr val="0404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Эксперты ВОЗ рекомендуют дополнительную классификацию гипертензии:</a:t>
            </a:r>
          </a:p>
          <a:p>
            <a:endParaRPr lang="ru-RU" sz="2400" dirty="0">
              <a:solidFill>
                <a:srgbClr val="0404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симптомов повреждения внутренних органов;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объективными признаками повреждения органов-мишеней (в анализах крови, при инструментальном обследовании);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признаками повреждения и наличием клинических проявлений (инфаркт миокарда, преходящее нарушение мозгового кровообращения, </a:t>
            </a:r>
            <a:r>
              <a:rPr lang="ru-RU" sz="2400" dirty="0" err="1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ретинопатия</a:t>
            </a:r>
            <a:r>
              <a:rPr lang="ru-RU" sz="24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сетчатки глаза).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6977" y="201616"/>
            <a:ext cx="12859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</a:t>
            </a:r>
          </a:p>
        </p:txBody>
      </p:sp>
    </p:spTree>
    <p:extLst>
      <p:ext uri="{BB962C8B-B14F-4D97-AF65-F5344CB8AC3E}">
        <p14:creationId xmlns:p14="http://schemas.microsoft.com/office/powerpoint/2010/main" val="1998695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980728"/>
            <a:ext cx="1620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2400" dirty="0">
              <a:solidFill>
                <a:srgbClr val="0404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00808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http://simptomy-i-lechenie.net/arterialnaya-gipertenziya/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1993" y="2321004"/>
            <a:ext cx="6174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http://simptomer.ru/bolezni/serdtse-i-sosudy/482-arterialnaya-gipertenziya-simptomy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52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2924944"/>
            <a:ext cx="5363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129396"/>
      </p:ext>
    </p:extLst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980728"/>
            <a:ext cx="864096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 первичной артериальной гипертензии — устойчивое повышение артериального давления без выясненной причины. Первичная является самостоятельным заболеванием. Она развивается на фоне заболеваний сердца и ее чаще всего называют </a:t>
            </a:r>
            <a:r>
              <a:rPr lang="ru-RU" sz="2200" dirty="0" err="1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эссенциальной</a:t>
            </a:r>
            <a:r>
              <a:rPr lang="ru-RU" sz="22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гипертензией.</a:t>
            </a:r>
          </a:p>
          <a:p>
            <a:endParaRPr lang="ru-RU" sz="2200" dirty="0">
              <a:solidFill>
                <a:srgbClr val="0404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</a:t>
            </a:r>
            <a:r>
              <a:rPr lang="ru-RU" sz="22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в основе заболевания лежат наследственно-генетические нарушения, а также расстройства регуляции высшей нервной деятельности, обусловленные конфликтными ситуациями в семье и на работе, постоянным психическим напряжением, повышенным чувством ответственности, а также избыточной массой тела и т.д.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26933"/>
            <a:ext cx="12859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</a:t>
            </a:r>
          </a:p>
        </p:txBody>
      </p:sp>
    </p:spTree>
    <p:extLst>
      <p:ext uri="{BB962C8B-B14F-4D97-AF65-F5344CB8AC3E}">
        <p14:creationId xmlns:p14="http://schemas.microsoft.com/office/powerpoint/2010/main" val="2719691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28343"/>
            <a:ext cx="784887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Вторичная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2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возникает на фоне заболеваний других внутренних органов. Подобное состояние еще называется синдромом артериальной гипертензии или симптоматической гипертонией.</a:t>
            </a:r>
          </a:p>
          <a:p>
            <a:r>
              <a:rPr lang="ru-RU" sz="22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от причины возникновения их подразделяют на следующие типы:</a:t>
            </a:r>
          </a:p>
          <a:p>
            <a:endParaRPr lang="ru-RU" sz="2200" dirty="0">
              <a:solidFill>
                <a:srgbClr val="0404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почечные;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эндокринные;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гемодинамические;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медикаментозные;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нейрогенные.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60648"/>
            <a:ext cx="12859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</a:t>
            </a:r>
          </a:p>
        </p:txBody>
      </p:sp>
    </p:spTree>
    <p:extLst>
      <p:ext uri="{BB962C8B-B14F-4D97-AF65-F5344CB8AC3E}">
        <p14:creationId xmlns:p14="http://schemas.microsoft.com/office/powerpoint/2010/main" val="15094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80728"/>
            <a:ext cx="835292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ранзиторной</a:t>
            </a:r>
            <a:r>
              <a:rPr lang="ru-RU" sz="24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подъем артериального давления наблюдается эпизодически, длится от нескольких часов до нескольких суток, нормализуется без применения медикаментозных средств</a:t>
            </a:r>
            <a:r>
              <a:rPr lang="ru-RU" sz="24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404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Лабильная: этот тип гипертонии относят к начальной стадии АГ. Собственно, это ещё не болезнь, а скорее пограничное состояние, так как для него характерны незначительные и нестабильные скачки давления. Оно стабилизируется самостоятельно и не требует применения препаратов, снижающих АД</a:t>
            </a:r>
            <a:r>
              <a:rPr lang="ru-RU" sz="24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404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88640"/>
            <a:ext cx="4580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характеру течения </a:t>
            </a:r>
          </a:p>
        </p:txBody>
      </p:sp>
    </p:spTree>
    <p:extLst>
      <p:ext uri="{BB962C8B-B14F-4D97-AF65-F5344CB8AC3E}">
        <p14:creationId xmlns:p14="http://schemas.microsoft.com/office/powerpoint/2010/main" val="2390513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412776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Стабильная артериальная гипертензия. Стойкое повышение давления, при котором применяется серьезная поддерживающая терапия</a:t>
            </a:r>
            <a:r>
              <a:rPr lang="ru-RU" sz="24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404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err="1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Кризовой</a:t>
            </a:r>
            <a:r>
              <a:rPr lang="ru-RU" sz="24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 больного наблюдаются периодические гипертонические кризы</a:t>
            </a:r>
            <a:r>
              <a:rPr lang="ru-RU" sz="24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404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Злокачественной</a:t>
            </a:r>
            <a:r>
              <a:rPr lang="ru-RU" sz="24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артериальное давление повышается до высоких цифр, патология быстро прогрессирует и может приводить к тяжелым осложнениям и смерти больного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95" y="260648"/>
            <a:ext cx="4580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характеру течения </a:t>
            </a:r>
          </a:p>
        </p:txBody>
      </p:sp>
    </p:spTree>
    <p:extLst>
      <p:ext uri="{BB962C8B-B14F-4D97-AF65-F5344CB8AC3E}">
        <p14:creationId xmlns:p14="http://schemas.microsoft.com/office/powerpoint/2010/main" val="672826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091" y="1340768"/>
            <a:ext cx="7848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 </a:t>
            </a:r>
            <a:r>
              <a:rPr lang="ru-RU" sz="20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повышается с возрастом. Около двух третей людей старше 65 лет страдают артериальной гипертензией. Люди после 55 лет с нормальным АД имеют 90 % риск развития артериальной гипертензии со временем. Поскольку повышение АД часто встречается у пожилых, такая «возрастная» гипертензия может казаться естественной, однако повышенное АД увеличивает риск осложнений и смертности.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88640"/>
            <a:ext cx="20329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008" y="3587536"/>
            <a:ext cx="5549592" cy="2740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575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980728"/>
            <a:ext cx="78488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0404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почек,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Гиподинамия, или малоподвижность.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мужчин более 55 лет, женщин — старше 60 лет.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Опухоль надпочечников,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Побочное действие препаратов,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давления при беременности.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Гиподинамия, или малоподвижность.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Сахарный диабет в анамнезе.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холестерина в крови (выше 6,5 моль/л).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Повышенное содержание соли в продуктах питания.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Систематическое злоупотребление алкогольными напитками.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8640"/>
            <a:ext cx="20329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</a:t>
            </a:r>
          </a:p>
        </p:txBody>
      </p:sp>
    </p:spTree>
    <p:extLst>
      <p:ext uri="{BB962C8B-B14F-4D97-AF65-F5344CB8AC3E}">
        <p14:creationId xmlns:p14="http://schemas.microsoft.com/office/powerpoint/2010/main" val="1019509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powerpoint-template-24">
  <a:themeElements>
    <a:clrScheme name="">
      <a:dk1>
        <a:srgbClr val="5F5F5F"/>
      </a:dk1>
      <a:lt1>
        <a:srgbClr val="FFFFFF"/>
      </a:lt1>
      <a:dk2>
        <a:srgbClr val="FFFFFF"/>
      </a:dk2>
      <a:lt2>
        <a:srgbClr val="820044"/>
      </a:lt2>
      <a:accent1>
        <a:srgbClr val="E70303"/>
      </a:accent1>
      <a:accent2>
        <a:srgbClr val="F96F1C"/>
      </a:accent2>
      <a:accent3>
        <a:srgbClr val="FFFFFF"/>
      </a:accent3>
      <a:accent4>
        <a:srgbClr val="505050"/>
      </a:accent4>
      <a:accent5>
        <a:srgbClr val="F1AAAA"/>
      </a:accent5>
      <a:accent6>
        <a:srgbClr val="E26418"/>
      </a:accent6>
      <a:hlink>
        <a:srgbClr val="BD0345"/>
      </a:hlink>
      <a:folHlink>
        <a:srgbClr val="660033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 (6)</Template>
  <TotalTime>631</TotalTime>
  <Words>780</Words>
  <Application>Microsoft Office PowerPoint</Application>
  <PresentationFormat>Экран (4:3)</PresentationFormat>
  <Paragraphs>132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powerpoint-template-24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Екатерина</cp:lastModifiedBy>
  <cp:revision>19</cp:revision>
  <dcterms:created xsi:type="dcterms:W3CDTF">2018-04-14T17:27:24Z</dcterms:created>
  <dcterms:modified xsi:type="dcterms:W3CDTF">2018-05-06T15:19:06Z</dcterms:modified>
</cp:coreProperties>
</file>